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8" r:id="rId4"/>
    <p:sldId id="269" r:id="rId5"/>
    <p:sldId id="270" r:id="rId6"/>
    <p:sldId id="258" r:id="rId7"/>
    <p:sldId id="271" r:id="rId8"/>
    <p:sldId id="259" r:id="rId9"/>
    <p:sldId id="260" r:id="rId10"/>
    <p:sldId id="273" r:id="rId11"/>
    <p:sldId id="272" r:id="rId12"/>
    <p:sldId id="261" r:id="rId13"/>
    <p:sldId id="262" r:id="rId14"/>
    <p:sldId id="263" r:id="rId15"/>
    <p:sldId id="264" r:id="rId16"/>
    <p:sldId id="265" r:id="rId17"/>
    <p:sldId id="266" r:id="rId18"/>
    <p:sldId id="274" r:id="rId19"/>
    <p:sldId id="267" r:id="rId20"/>
    <p:sldId id="275"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dirty="0"/>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s-ES" dirty="0" smtClean="0"/>
              <a:t>Haga clic en el icono para agregar una imagen</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29/04/2014</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7A847CFC-816F-41D0-AAC0-9BF4FEBC753E}" type="datetimeFigureOut">
              <a:rPr lang="es-ES" smtClean="0"/>
              <a:t>29/04/2014</a:t>
            </a:fld>
            <a:endParaRPr lang="es-ES" dirty="0"/>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s-ES" dirty="0"/>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620689"/>
            <a:ext cx="7772400" cy="1008111"/>
          </a:xfrm>
        </p:spPr>
        <p:txBody>
          <a:bodyPr>
            <a:normAutofit/>
          </a:bodyPr>
          <a:lstStyle/>
          <a:p>
            <a:r>
              <a:rPr lang="es-CO" sz="4800" b="1" i="1" dirty="0" smtClean="0">
                <a:latin typeface="Agency FB" pitchFamily="34" charset="0"/>
              </a:rPr>
              <a:t>MIEMBROS DE LA FAMILIA DE DIOS</a:t>
            </a:r>
            <a:endParaRPr lang="es-CO" sz="4800" b="1" i="1" dirty="0">
              <a:latin typeface="Agency FB" pitchFamily="34" charset="0"/>
            </a:endParaRPr>
          </a:p>
        </p:txBody>
      </p:sp>
      <p:sp>
        <p:nvSpPr>
          <p:cNvPr id="3" name="2 Subtítulo"/>
          <p:cNvSpPr>
            <a:spLocks noGrp="1"/>
          </p:cNvSpPr>
          <p:nvPr>
            <p:ph type="subTitle" idx="1"/>
          </p:nvPr>
        </p:nvSpPr>
        <p:spPr>
          <a:xfrm>
            <a:off x="1371600" y="5661248"/>
            <a:ext cx="6400800" cy="798672"/>
          </a:xfrm>
        </p:spPr>
        <p:txBody>
          <a:bodyPr>
            <a:noAutofit/>
          </a:bodyPr>
          <a:lstStyle/>
          <a:p>
            <a:pPr algn="ctr"/>
            <a:r>
              <a:rPr lang="es-CO" sz="5400" b="1" dirty="0" smtClean="0">
                <a:solidFill>
                  <a:srgbClr val="002060"/>
                </a:solidFill>
              </a:rPr>
              <a:t>Efesios 2.19.</a:t>
            </a:r>
            <a:endParaRPr lang="es-CO" sz="5400" b="1"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2152650"/>
            <a:ext cx="2952328" cy="3364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851636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CO" sz="5400" b="1" dirty="0" smtClean="0"/>
              <a:t>INTRODUCCIÓN</a:t>
            </a:r>
            <a:r>
              <a:rPr lang="es-CO" sz="5400" b="1" dirty="0"/>
              <a:t>: </a:t>
            </a:r>
          </a:p>
        </p:txBody>
      </p:sp>
      <p:sp>
        <p:nvSpPr>
          <p:cNvPr id="3" name="2 Marcador de contenido"/>
          <p:cNvSpPr>
            <a:spLocks noGrp="1"/>
          </p:cNvSpPr>
          <p:nvPr>
            <p:ph idx="1"/>
          </p:nvPr>
        </p:nvSpPr>
        <p:spPr>
          <a:xfrm>
            <a:off x="822960" y="1100628"/>
            <a:ext cx="7520940" cy="5640740"/>
          </a:xfrm>
        </p:spPr>
        <p:txBody>
          <a:bodyPr>
            <a:normAutofit lnSpcReduction="10000"/>
          </a:bodyPr>
          <a:lstStyle/>
          <a:p>
            <a:pPr marL="0" indent="0" algn="ctr"/>
            <a:r>
              <a:rPr lang="es-CO" sz="3000" dirty="0" smtClean="0"/>
              <a:t>Entre </a:t>
            </a:r>
            <a:r>
              <a:rPr lang="es-CO" sz="3000" dirty="0"/>
              <a:t>todas las </a:t>
            </a:r>
            <a:r>
              <a:rPr lang="es-CO" sz="3000" dirty="0" smtClean="0"/>
              <a:t> figuras </a:t>
            </a:r>
            <a:r>
              <a:rPr lang="es-CO" sz="3000" dirty="0"/>
              <a:t>con las que se representa a la </a:t>
            </a:r>
            <a:r>
              <a:rPr lang="es-CO" sz="3000" dirty="0" smtClean="0"/>
              <a:t>iglesia esta </a:t>
            </a:r>
            <a:r>
              <a:rPr lang="es-CO" sz="3000" dirty="0" smtClean="0"/>
              <a:t>la que </a:t>
            </a:r>
            <a:r>
              <a:rPr lang="es-CO" sz="3000" dirty="0"/>
              <a:t>nos ofrece </a:t>
            </a:r>
            <a:r>
              <a:rPr lang="es-CO" sz="3000" dirty="0">
                <a:solidFill>
                  <a:srgbClr val="FF0000"/>
                </a:solidFill>
              </a:rPr>
              <a:t>Efesios 2.19</a:t>
            </a:r>
            <a:r>
              <a:rPr lang="es-CO" sz="3000" dirty="0"/>
              <a:t>,  </a:t>
            </a:r>
            <a:r>
              <a:rPr lang="es-CO" sz="3000" dirty="0" smtClean="0"/>
              <a:t>que dice: «</a:t>
            </a:r>
            <a:r>
              <a:rPr lang="es-CO" sz="3000" dirty="0" smtClean="0">
                <a:latin typeface="Agency FB" pitchFamily="34" charset="0"/>
              </a:rPr>
              <a:t>Por </a:t>
            </a:r>
            <a:r>
              <a:rPr lang="es-CO" sz="3000" dirty="0">
                <a:latin typeface="Agency FB" pitchFamily="34" charset="0"/>
              </a:rPr>
              <a:t>lo tanto, ya no sois extranjeros ni forasteros, sino conciudadanos de los santos y miembros de la familia de </a:t>
            </a:r>
            <a:r>
              <a:rPr lang="es-CO" sz="3000" dirty="0" smtClean="0">
                <a:latin typeface="Agency FB" pitchFamily="34" charset="0"/>
              </a:rPr>
              <a:t>Dios</a:t>
            </a:r>
            <a:r>
              <a:rPr lang="es-CO" sz="3000" dirty="0" smtClean="0"/>
              <a:t>«.</a:t>
            </a:r>
          </a:p>
          <a:p>
            <a:pPr marL="0" indent="0" algn="ctr"/>
            <a:r>
              <a:rPr lang="es-CO" sz="3000" dirty="0" smtClean="0"/>
              <a:t>La “familia </a:t>
            </a:r>
            <a:r>
              <a:rPr lang="es-CO" sz="3000" dirty="0"/>
              <a:t>de Dios”, toca muy de cerca lo que fue el plan de divino en su misma creación</a:t>
            </a:r>
            <a:r>
              <a:rPr lang="es-CO" sz="3000" dirty="0" smtClean="0"/>
              <a:t>.</a:t>
            </a:r>
          </a:p>
          <a:p>
            <a:pPr marL="0" indent="0" algn="ctr">
              <a:buNone/>
            </a:pPr>
            <a:r>
              <a:rPr lang="es-CO" sz="2800" dirty="0"/>
              <a:t>L</a:t>
            </a:r>
            <a:r>
              <a:rPr lang="es-CO" sz="2800" dirty="0" smtClean="0"/>
              <a:t>a </a:t>
            </a:r>
            <a:r>
              <a:rPr lang="es-CO" sz="2800" dirty="0"/>
              <a:t>iglesia es ante todo la familia y el pueblo de Dios. </a:t>
            </a:r>
            <a:r>
              <a:rPr lang="es-CO" sz="2800" dirty="0" smtClean="0"/>
              <a:t>Por eso, Lo </a:t>
            </a:r>
            <a:r>
              <a:rPr lang="es-CO" sz="2800" dirty="0"/>
              <a:t>primero que Dios formó fue la familia. A Dios no le pareció bien que el hombre estuviera </a:t>
            </a:r>
            <a:r>
              <a:rPr lang="es-CO" sz="2800" dirty="0" smtClean="0"/>
              <a:t>solo dice </a:t>
            </a:r>
            <a:r>
              <a:rPr lang="es-CO" sz="2800" dirty="0" smtClean="0">
                <a:solidFill>
                  <a:srgbClr val="FF0000"/>
                </a:solidFill>
              </a:rPr>
              <a:t>(Gén.2:18), </a:t>
            </a:r>
            <a:r>
              <a:rPr lang="es-CO" sz="2800" dirty="0" smtClean="0"/>
              <a:t>de </a:t>
            </a:r>
            <a:r>
              <a:rPr lang="es-CO" sz="2800" dirty="0"/>
              <a:t>allí que </a:t>
            </a:r>
            <a:r>
              <a:rPr lang="es-CO" sz="2800" dirty="0" smtClean="0"/>
              <a:t>Dios le hiso </a:t>
            </a:r>
            <a:r>
              <a:rPr lang="es-CO" sz="2800" dirty="0" smtClean="0"/>
              <a:t>la </a:t>
            </a:r>
            <a:r>
              <a:rPr lang="es-CO" sz="2800" dirty="0"/>
              <a:t>compañera. </a:t>
            </a:r>
          </a:p>
        </p:txBody>
      </p:sp>
    </p:spTree>
    <p:extLst>
      <p:ext uri="{BB962C8B-B14F-4D97-AF65-F5344CB8AC3E}">
        <p14:creationId xmlns:p14="http://schemas.microsoft.com/office/powerpoint/2010/main" val="21596676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260649"/>
            <a:ext cx="5261208" cy="3096344"/>
          </a:xfrm>
        </p:spPr>
        <p:txBody>
          <a:bodyPr>
            <a:noAutofit/>
          </a:bodyPr>
          <a:lstStyle/>
          <a:p>
            <a:pPr algn="ctr"/>
            <a:r>
              <a:rPr lang="es-CO" sz="2800" dirty="0" smtClean="0"/>
              <a:t>    De </a:t>
            </a:r>
            <a:r>
              <a:rPr lang="es-CO" sz="2800" dirty="0"/>
              <a:t>esta manera Dios puso al hombre en el paraíso y le dio la tierra por casa para </a:t>
            </a:r>
            <a:r>
              <a:rPr lang="es-CO" sz="2800" dirty="0" smtClean="0"/>
              <a:t>que  la </a:t>
            </a:r>
            <a:r>
              <a:rPr lang="es-CO" sz="2800" dirty="0"/>
              <a:t>poblara con muchos hijos. Pero el hombre cometió el disparate de alejarse de Dios, siguiendo el engaño de la serpiente antigua.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76672"/>
            <a:ext cx="2651373"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59632" y="4509120"/>
            <a:ext cx="6408712" cy="1938992"/>
          </a:xfrm>
          <a:prstGeom prst="rect">
            <a:avLst/>
          </a:prstGeom>
        </p:spPr>
        <p:txBody>
          <a:bodyPr wrap="square">
            <a:spAutoFit/>
          </a:bodyPr>
          <a:lstStyle/>
          <a:p>
            <a:pPr algn="ctr"/>
            <a:r>
              <a:rPr lang="es-CO" sz="2400" dirty="0"/>
              <a:t>Sin embargo, y aun cuando Dios pudo haber acabado con aquella naciente familia, le mostró al hombre que él era la corona de su creación y que lo había amado con “amor eterno”. Fue así como se empeñó en buscarlo y perdonarlo. </a:t>
            </a:r>
          </a:p>
        </p:txBody>
      </p:sp>
    </p:spTree>
    <p:extLst>
      <p:ext uri="{BB962C8B-B14F-4D97-AF65-F5344CB8AC3E}">
        <p14:creationId xmlns:p14="http://schemas.microsoft.com/office/powerpoint/2010/main" val="300604800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496944" cy="5976664"/>
          </a:xfrm>
        </p:spPr>
        <p:txBody>
          <a:bodyPr>
            <a:normAutofit/>
          </a:bodyPr>
          <a:lstStyle/>
          <a:p>
            <a:r>
              <a:rPr lang="es-CO" dirty="0" smtClean="0"/>
              <a:t>      </a:t>
            </a:r>
            <a:r>
              <a:rPr lang="es-CO" sz="2800" dirty="0" smtClean="0"/>
              <a:t>Así </a:t>
            </a:r>
            <a:r>
              <a:rPr lang="es-CO" sz="2800" dirty="0"/>
              <a:t>que, de esa humanidad caída, Dios escoge a un pueblo a quien </a:t>
            </a:r>
            <a:r>
              <a:rPr lang="es-CO" sz="2800" dirty="0" smtClean="0"/>
              <a:t>más adelante, llamó </a:t>
            </a:r>
            <a:r>
              <a:rPr lang="es-CO" sz="2800" dirty="0"/>
              <a:t>Israel y </a:t>
            </a:r>
            <a:r>
              <a:rPr lang="es-CO" sz="2800" dirty="0" smtClean="0"/>
              <a:t>con quien </a:t>
            </a:r>
            <a:r>
              <a:rPr lang="es-CO" sz="2800" dirty="0"/>
              <a:t>estableció su alianza. Israel sería el pueblo elegido para bendecir a las familias de la tierra</a:t>
            </a:r>
            <a:r>
              <a:rPr lang="es-CO" sz="2800" dirty="0" smtClean="0"/>
              <a:t>., lea </a:t>
            </a:r>
            <a:r>
              <a:rPr lang="es-CO" sz="2800" dirty="0" smtClean="0">
                <a:solidFill>
                  <a:srgbClr val="FF0000"/>
                </a:solidFill>
              </a:rPr>
              <a:t>(</a:t>
            </a:r>
            <a:r>
              <a:rPr lang="es-CO" sz="2800" dirty="0" smtClean="0">
                <a:solidFill>
                  <a:srgbClr val="FF0000"/>
                </a:solidFill>
              </a:rPr>
              <a:t>Gén.12</a:t>
            </a:r>
            <a:r>
              <a:rPr lang="es-CO" sz="2800" dirty="0" smtClean="0">
                <a:solidFill>
                  <a:srgbClr val="FF0000"/>
                </a:solidFill>
              </a:rPr>
              <a:t>: 3 up).</a:t>
            </a:r>
          </a:p>
          <a:p>
            <a:r>
              <a:rPr lang="es-CO" sz="2800" dirty="0" smtClean="0"/>
              <a:t>    De </a:t>
            </a:r>
            <a:r>
              <a:rPr lang="es-CO" sz="2800" dirty="0"/>
              <a:t>ese pueblo vendría </a:t>
            </a:r>
            <a:r>
              <a:rPr lang="es-CO" sz="2800" dirty="0" smtClean="0"/>
              <a:t>el DESCENDIENTE  de la mujer, o sea de la </a:t>
            </a:r>
            <a:r>
              <a:rPr lang="es-CO" sz="2800" dirty="0" smtClean="0"/>
              <a:t>iglesia, </a:t>
            </a:r>
            <a:r>
              <a:rPr lang="es-CO" sz="2800" dirty="0" smtClean="0"/>
              <a:t>de Israel</a:t>
            </a:r>
            <a:r>
              <a:rPr lang="es-CO" sz="2800" dirty="0" smtClean="0"/>
              <a:t>, </a:t>
            </a:r>
            <a:r>
              <a:rPr lang="es-CO" sz="2800" dirty="0"/>
              <a:t>Jesús, el Hijo de Dios que se hace </a:t>
            </a:r>
            <a:r>
              <a:rPr lang="es-CO" sz="2800" dirty="0" smtClean="0"/>
              <a:t>hombre, según lo dice </a:t>
            </a:r>
            <a:r>
              <a:rPr lang="es-CO" sz="2800" dirty="0" smtClean="0">
                <a:solidFill>
                  <a:srgbClr val="FF0000"/>
                </a:solidFill>
              </a:rPr>
              <a:t>(Juan1:14). </a:t>
            </a:r>
            <a:endParaRPr lang="es-CO" sz="2800" dirty="0" smtClean="0">
              <a:solidFill>
                <a:srgbClr val="FF0000"/>
              </a:solidFill>
            </a:endParaRPr>
          </a:p>
          <a:p>
            <a:r>
              <a:rPr lang="es-CO" sz="2800" dirty="0" smtClean="0"/>
              <a:t>    Por </a:t>
            </a:r>
            <a:r>
              <a:rPr lang="es-CO" sz="2800" dirty="0"/>
              <a:t>lo tanto Jesucristo se ha puesto al frente de la humanidad </a:t>
            </a:r>
            <a:r>
              <a:rPr lang="es-CO" sz="2800" dirty="0" smtClean="0"/>
              <a:t> para redimida</a:t>
            </a:r>
            <a:r>
              <a:rPr lang="es-CO" sz="2800" dirty="0"/>
              <a:t>, dando su vida por la iglesia a fin de presentársela santa, sin mancha y sin arruga. </a:t>
            </a:r>
            <a:r>
              <a:rPr lang="es-CO" sz="2800" dirty="0" smtClean="0"/>
              <a:t> Según lo dice </a:t>
            </a:r>
            <a:r>
              <a:rPr lang="es-CO" sz="2800" dirty="0" smtClean="0">
                <a:solidFill>
                  <a:srgbClr val="FF0000"/>
                </a:solidFill>
              </a:rPr>
              <a:t>(Efe.5:27).</a:t>
            </a:r>
            <a:endParaRPr lang="es-CO" sz="2800" dirty="0">
              <a:solidFill>
                <a:srgbClr val="FF0000"/>
              </a:solidFill>
            </a:endParaRPr>
          </a:p>
        </p:txBody>
      </p:sp>
    </p:spTree>
    <p:extLst>
      <p:ext uri="{BB962C8B-B14F-4D97-AF65-F5344CB8AC3E}">
        <p14:creationId xmlns:p14="http://schemas.microsoft.com/office/powerpoint/2010/main" val="422000439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260648"/>
            <a:ext cx="7520940" cy="3096344"/>
          </a:xfrm>
        </p:spPr>
        <p:txBody>
          <a:bodyPr>
            <a:normAutofit fontScale="92500"/>
          </a:bodyPr>
          <a:lstStyle/>
          <a:p>
            <a:pPr algn="ctr"/>
            <a:r>
              <a:rPr lang="es-CO" dirty="0" smtClean="0"/>
              <a:t>       </a:t>
            </a:r>
            <a:r>
              <a:rPr lang="es-CO" sz="3300" dirty="0" smtClean="0"/>
              <a:t>Con </a:t>
            </a:r>
            <a:r>
              <a:rPr lang="es-CO" sz="3300" dirty="0"/>
              <a:t>su muerte conquistó a la familia de quien vendrían todos los hijos de Dios y a través del poder del Espíritu Santo poder llamarlo: “¡Padre nuestro!”. </a:t>
            </a:r>
            <a:endParaRPr lang="es-CO" sz="3300" dirty="0" smtClean="0"/>
          </a:p>
          <a:p>
            <a:pPr algn="ctr"/>
            <a:r>
              <a:rPr lang="es-CO" sz="3300" dirty="0"/>
              <a:t> </a:t>
            </a:r>
            <a:r>
              <a:rPr lang="es-CO" sz="3300" dirty="0" smtClean="0"/>
              <a:t>   </a:t>
            </a:r>
            <a:r>
              <a:rPr lang="es-CO" sz="3300" dirty="0" smtClean="0">
                <a:solidFill>
                  <a:srgbClr val="FF0000"/>
                </a:solidFill>
              </a:rPr>
              <a:t>Entonces</a:t>
            </a:r>
            <a:r>
              <a:rPr lang="es-CO" sz="3300" dirty="0">
                <a:solidFill>
                  <a:srgbClr val="FF0000"/>
                </a:solidFill>
              </a:rPr>
              <a:t>, ¿por qué es importancia que se destaque a la “iglesia como familia”? </a:t>
            </a:r>
            <a:endParaRPr lang="es-CO" sz="3300" dirty="0" smtClean="0">
              <a:solidFill>
                <a:srgbClr val="FF0000"/>
              </a:solidFill>
            </a:endParaRPr>
          </a:p>
        </p:txBody>
      </p:sp>
      <p:sp>
        <p:nvSpPr>
          <p:cNvPr id="4" name="3 Rectángulo"/>
          <p:cNvSpPr/>
          <p:nvPr/>
        </p:nvSpPr>
        <p:spPr>
          <a:xfrm>
            <a:off x="0" y="3573016"/>
            <a:ext cx="6804248" cy="3416320"/>
          </a:xfrm>
          <a:prstGeom prst="rect">
            <a:avLst/>
          </a:prstGeom>
        </p:spPr>
        <p:txBody>
          <a:bodyPr wrap="square">
            <a:spAutoFit/>
          </a:bodyPr>
          <a:lstStyle/>
          <a:p>
            <a:pPr algn="ctr"/>
            <a:r>
              <a:rPr lang="es-CO" sz="2400" dirty="0"/>
              <a:t>Si nos basamos en las necesidades que tenemos los seres humanos, la iglesia como familia de Dios debería ser el mejor lugar para nuestro bienestar. Esto lo decimos porque las cosas que más busca el ser humano son </a:t>
            </a:r>
            <a:r>
              <a:rPr lang="es-CO" sz="2400" b="1" u="sng" dirty="0"/>
              <a:t>amor y aceptación</a:t>
            </a:r>
            <a:r>
              <a:rPr lang="es-CO" sz="2400" dirty="0"/>
              <a:t>. </a:t>
            </a:r>
            <a:endParaRPr lang="es-CO" sz="2400" dirty="0" smtClean="0"/>
          </a:p>
          <a:p>
            <a:pPr algn="ctr"/>
            <a:endParaRPr lang="es-CO" sz="2400" dirty="0" smtClean="0"/>
          </a:p>
          <a:p>
            <a:pPr algn="ctr"/>
            <a:r>
              <a:rPr lang="es-CO" sz="2400" dirty="0" smtClean="0"/>
              <a:t>Por eso es </a:t>
            </a:r>
            <a:r>
              <a:rPr lang="es-CO" sz="2400" dirty="0"/>
              <a:t>que las iglesias que </a:t>
            </a:r>
            <a:r>
              <a:rPr lang="es-CO" sz="2400" dirty="0" smtClean="0"/>
              <a:t>tienen están dos características  son las que están creciendo, como sucedía con las </a:t>
            </a:r>
            <a:r>
              <a:rPr lang="es-CO" sz="2400" dirty="0"/>
              <a:t>iglesia del primer siglo.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3861048"/>
            <a:ext cx="2034927"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97943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wipe(down)">
                                      <p:cBhvr>
                                        <p:cTn id="31" dur="580">
                                          <p:stCondLst>
                                            <p:cond delay="0"/>
                                          </p:stCondLst>
                                        </p:cTn>
                                        <p:tgtEl>
                                          <p:spTgt spid="2050"/>
                                        </p:tgtEl>
                                      </p:cBhvr>
                                    </p:animEffect>
                                    <p:anim calcmode="lin" valueType="num">
                                      <p:cBhvr>
                                        <p:cTn id="32"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37" dur="26">
                                          <p:stCondLst>
                                            <p:cond delay="650"/>
                                          </p:stCondLst>
                                        </p:cTn>
                                        <p:tgtEl>
                                          <p:spTgt spid="2050"/>
                                        </p:tgtEl>
                                      </p:cBhvr>
                                      <p:to x="100000" y="60000"/>
                                    </p:animScale>
                                    <p:animScale>
                                      <p:cBhvr>
                                        <p:cTn id="38" dur="166" decel="50000">
                                          <p:stCondLst>
                                            <p:cond delay="676"/>
                                          </p:stCondLst>
                                        </p:cTn>
                                        <p:tgtEl>
                                          <p:spTgt spid="2050"/>
                                        </p:tgtEl>
                                      </p:cBhvr>
                                      <p:to x="100000" y="100000"/>
                                    </p:animScale>
                                    <p:animScale>
                                      <p:cBhvr>
                                        <p:cTn id="39" dur="26">
                                          <p:stCondLst>
                                            <p:cond delay="1312"/>
                                          </p:stCondLst>
                                        </p:cTn>
                                        <p:tgtEl>
                                          <p:spTgt spid="2050"/>
                                        </p:tgtEl>
                                      </p:cBhvr>
                                      <p:to x="100000" y="80000"/>
                                    </p:animScale>
                                    <p:animScale>
                                      <p:cBhvr>
                                        <p:cTn id="40" dur="166" decel="50000">
                                          <p:stCondLst>
                                            <p:cond delay="1338"/>
                                          </p:stCondLst>
                                        </p:cTn>
                                        <p:tgtEl>
                                          <p:spTgt spid="2050"/>
                                        </p:tgtEl>
                                      </p:cBhvr>
                                      <p:to x="100000" y="100000"/>
                                    </p:animScale>
                                    <p:animScale>
                                      <p:cBhvr>
                                        <p:cTn id="41" dur="26">
                                          <p:stCondLst>
                                            <p:cond delay="1642"/>
                                          </p:stCondLst>
                                        </p:cTn>
                                        <p:tgtEl>
                                          <p:spTgt spid="2050"/>
                                        </p:tgtEl>
                                      </p:cBhvr>
                                      <p:to x="100000" y="90000"/>
                                    </p:animScale>
                                    <p:animScale>
                                      <p:cBhvr>
                                        <p:cTn id="42" dur="166" decel="50000">
                                          <p:stCondLst>
                                            <p:cond delay="1668"/>
                                          </p:stCondLst>
                                        </p:cTn>
                                        <p:tgtEl>
                                          <p:spTgt spid="2050"/>
                                        </p:tgtEl>
                                      </p:cBhvr>
                                      <p:to x="100000" y="100000"/>
                                    </p:animScale>
                                    <p:animScale>
                                      <p:cBhvr>
                                        <p:cTn id="43" dur="26">
                                          <p:stCondLst>
                                            <p:cond delay="1808"/>
                                          </p:stCondLst>
                                        </p:cTn>
                                        <p:tgtEl>
                                          <p:spTgt spid="2050"/>
                                        </p:tgtEl>
                                      </p:cBhvr>
                                      <p:to x="100000" y="95000"/>
                                    </p:animScale>
                                    <p:animScale>
                                      <p:cBhvr>
                                        <p:cTn id="44"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365760"/>
            <a:ext cx="8784976" cy="548640"/>
          </a:xfrm>
        </p:spPr>
        <p:txBody>
          <a:bodyPr/>
          <a:lstStyle/>
          <a:p>
            <a:pPr algn="ctr"/>
            <a:r>
              <a:rPr lang="es-CO" sz="2400" b="1" dirty="0" smtClean="0">
                <a:latin typeface="Agency FB" pitchFamily="34" charset="0"/>
              </a:rPr>
              <a:t>¿Qué sucede con las iglesias que tienen estas dos características?</a:t>
            </a:r>
            <a:endParaRPr lang="es-CO" sz="2400" b="1" dirty="0">
              <a:latin typeface="Agency FB" pitchFamily="34" charset="0"/>
            </a:endParaRPr>
          </a:p>
        </p:txBody>
      </p:sp>
      <p:sp>
        <p:nvSpPr>
          <p:cNvPr id="3" name="2 Marcador de contenido"/>
          <p:cNvSpPr>
            <a:spLocks noGrp="1"/>
          </p:cNvSpPr>
          <p:nvPr>
            <p:ph idx="1"/>
          </p:nvPr>
        </p:nvSpPr>
        <p:spPr>
          <a:xfrm>
            <a:off x="822960" y="1100628"/>
            <a:ext cx="7520940" cy="5424716"/>
          </a:xfrm>
        </p:spPr>
        <p:txBody>
          <a:bodyPr>
            <a:noAutofit/>
          </a:bodyPr>
          <a:lstStyle/>
          <a:p>
            <a:pPr marL="0" indent="0" algn="ctr"/>
            <a:r>
              <a:rPr lang="es-CO" sz="2400" u="sng" dirty="0" smtClean="0">
                <a:solidFill>
                  <a:srgbClr val="FF0000"/>
                </a:solidFill>
                <a:latin typeface="Agency FB" pitchFamily="34" charset="0"/>
              </a:rPr>
              <a:t>1. LA </a:t>
            </a:r>
            <a:r>
              <a:rPr lang="es-CO" sz="2400" u="sng" dirty="0">
                <a:solidFill>
                  <a:srgbClr val="FF0000"/>
                </a:solidFill>
                <a:latin typeface="Agency FB" pitchFamily="34" charset="0"/>
              </a:rPr>
              <a:t>IGLESIA COMO FAMILIA NOS DA UN SENTIDO DE PERTENENCIA</a:t>
            </a:r>
            <a:br>
              <a:rPr lang="es-CO" sz="2400" u="sng" dirty="0">
                <a:solidFill>
                  <a:srgbClr val="FF0000"/>
                </a:solidFill>
                <a:latin typeface="Agency FB" pitchFamily="34" charset="0"/>
              </a:rPr>
            </a:br>
            <a:r>
              <a:rPr lang="es-CO" sz="2400" b="0" dirty="0" smtClean="0"/>
              <a:t>Lo </a:t>
            </a:r>
            <a:r>
              <a:rPr lang="es-CO" sz="2400" b="0" dirty="0"/>
              <a:t>que éramos y lo que somos. </a:t>
            </a:r>
            <a:endParaRPr lang="es-CO" sz="2400" b="0" dirty="0" smtClean="0"/>
          </a:p>
          <a:p>
            <a:pPr marL="0" indent="0" algn="ctr"/>
            <a:r>
              <a:rPr lang="es-CO" sz="2400" b="0" dirty="0" smtClean="0"/>
              <a:t>El </a:t>
            </a:r>
            <a:r>
              <a:rPr lang="es-CO" sz="2400" b="0" dirty="0"/>
              <a:t>contexto de Efesios 2 nos presenta la más completa descripción de lo que éramos y lo que somos en la familia de Dios. </a:t>
            </a:r>
            <a:endParaRPr lang="es-CO" sz="2400" b="0" dirty="0" smtClean="0"/>
          </a:p>
          <a:p>
            <a:pPr marL="0" indent="0" algn="ctr"/>
            <a:r>
              <a:rPr lang="es-CO" sz="2400" b="0" dirty="0" smtClean="0"/>
              <a:t>Pablo </a:t>
            </a:r>
            <a:r>
              <a:rPr lang="es-CO" sz="2400" b="0" dirty="0"/>
              <a:t>se aseguró de poner una lista completa de lo que éramos, a lo mejor pensando en su propio testimonio antes de conocer a Cristo, para hablarnos de un estado lúgubre, triste, vacío y sin esperanza fuera de la comunión con Cristo. </a:t>
            </a:r>
            <a:endParaRPr lang="es-CO" sz="2400" b="0" dirty="0" smtClean="0"/>
          </a:p>
          <a:p>
            <a:pPr marL="0" indent="0" algn="ctr"/>
            <a:r>
              <a:rPr lang="es-CO" sz="2400" b="0" dirty="0" smtClean="0"/>
              <a:t>Lo </a:t>
            </a:r>
            <a:r>
              <a:rPr lang="es-CO" sz="2400" b="0" dirty="0"/>
              <a:t>primero que nos recuerda es que estábamos “</a:t>
            </a:r>
            <a:r>
              <a:rPr lang="es-CO" sz="2400" dirty="0"/>
              <a:t>muertos en nuestros delitos y pecados</a:t>
            </a:r>
            <a:r>
              <a:rPr lang="es-CO" sz="2400" b="0" dirty="0"/>
              <a:t>” </a:t>
            </a:r>
            <a:r>
              <a:rPr lang="es-CO" sz="2400" b="0" dirty="0" smtClean="0">
                <a:solidFill>
                  <a:srgbClr val="FF0000"/>
                </a:solidFill>
              </a:rPr>
              <a:t>Verso </a:t>
            </a:r>
            <a:r>
              <a:rPr lang="es-CO" sz="2400" b="0" dirty="0">
                <a:solidFill>
                  <a:srgbClr val="FF0000"/>
                </a:solidFill>
              </a:rPr>
              <a:t>2</a:t>
            </a:r>
            <a:r>
              <a:rPr lang="es-CO" sz="2400" b="0" dirty="0"/>
              <a:t>. Nos recuerda que seguíamos las corrientes de este mundo </a:t>
            </a:r>
            <a:r>
              <a:rPr lang="es-CO" sz="2400" b="0" dirty="0" smtClean="0"/>
              <a:t>liderados </a:t>
            </a:r>
            <a:r>
              <a:rPr lang="es-CO" sz="2400" b="0" dirty="0"/>
              <a:t>por su príncipe Satanás, lo cual nos hacía hijos de desobediencia </a:t>
            </a:r>
            <a:r>
              <a:rPr lang="es-CO" sz="2400" b="0" dirty="0" smtClean="0">
                <a:solidFill>
                  <a:srgbClr val="FF0000"/>
                </a:solidFill>
              </a:rPr>
              <a:t>verso </a:t>
            </a:r>
            <a:r>
              <a:rPr lang="es-CO" sz="2400" b="0" dirty="0">
                <a:solidFill>
                  <a:srgbClr val="FF0000"/>
                </a:solidFill>
              </a:rPr>
              <a:t>2</a:t>
            </a:r>
            <a:r>
              <a:rPr lang="es-CO" sz="2400" b="0" dirty="0"/>
              <a:t>. </a:t>
            </a:r>
            <a:br>
              <a:rPr lang="es-CO" sz="2400" b="0" dirty="0"/>
            </a:br>
            <a:endParaRPr lang="es-CO" sz="2400" b="0" dirty="0"/>
          </a:p>
        </p:txBody>
      </p:sp>
    </p:spTree>
    <p:extLst>
      <p:ext uri="{BB962C8B-B14F-4D97-AF65-F5344CB8AC3E}">
        <p14:creationId xmlns:p14="http://schemas.microsoft.com/office/powerpoint/2010/main" val="42319586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80">
                                          <p:stCondLst>
                                            <p:cond delay="0"/>
                                          </p:stCondLst>
                                        </p:cTn>
                                        <p:tgtEl>
                                          <p:spTgt spid="3">
                                            <p:txEl>
                                              <p:pRg st="3" end="3"/>
                                            </p:txEl>
                                          </p:spTgt>
                                        </p:tgtEl>
                                      </p:cBhvr>
                                    </p:animEffect>
                                    <p:anim calcmode="lin" valueType="num">
                                      <p:cBhvr>
                                        <p:cTn id="2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3" end="3"/>
                                            </p:txEl>
                                          </p:spTgt>
                                        </p:tgtEl>
                                      </p:cBhvr>
                                      <p:to x="100000" y="60000"/>
                                    </p:animScale>
                                    <p:animScale>
                                      <p:cBhvr>
                                        <p:cTn id="34" dur="166" decel="50000">
                                          <p:stCondLst>
                                            <p:cond delay="676"/>
                                          </p:stCondLst>
                                        </p:cTn>
                                        <p:tgtEl>
                                          <p:spTgt spid="3">
                                            <p:txEl>
                                              <p:pRg st="3" end="3"/>
                                            </p:txEl>
                                          </p:spTgt>
                                        </p:tgtEl>
                                      </p:cBhvr>
                                      <p:to x="100000" y="100000"/>
                                    </p:animScale>
                                    <p:animScale>
                                      <p:cBhvr>
                                        <p:cTn id="35" dur="26">
                                          <p:stCondLst>
                                            <p:cond delay="1312"/>
                                          </p:stCondLst>
                                        </p:cTn>
                                        <p:tgtEl>
                                          <p:spTgt spid="3">
                                            <p:txEl>
                                              <p:pRg st="3" end="3"/>
                                            </p:txEl>
                                          </p:spTgt>
                                        </p:tgtEl>
                                      </p:cBhvr>
                                      <p:to x="100000" y="80000"/>
                                    </p:animScale>
                                    <p:animScale>
                                      <p:cBhvr>
                                        <p:cTn id="36" dur="166" decel="50000">
                                          <p:stCondLst>
                                            <p:cond delay="1338"/>
                                          </p:stCondLst>
                                        </p:cTn>
                                        <p:tgtEl>
                                          <p:spTgt spid="3">
                                            <p:txEl>
                                              <p:pRg st="3" end="3"/>
                                            </p:txEl>
                                          </p:spTgt>
                                        </p:tgtEl>
                                      </p:cBhvr>
                                      <p:to x="100000" y="100000"/>
                                    </p:animScale>
                                    <p:animScale>
                                      <p:cBhvr>
                                        <p:cTn id="37" dur="26">
                                          <p:stCondLst>
                                            <p:cond delay="1642"/>
                                          </p:stCondLst>
                                        </p:cTn>
                                        <p:tgtEl>
                                          <p:spTgt spid="3">
                                            <p:txEl>
                                              <p:pRg st="3" end="3"/>
                                            </p:txEl>
                                          </p:spTgt>
                                        </p:tgtEl>
                                      </p:cBhvr>
                                      <p:to x="100000" y="90000"/>
                                    </p:animScale>
                                    <p:animScale>
                                      <p:cBhvr>
                                        <p:cTn id="38" dur="166" decel="50000">
                                          <p:stCondLst>
                                            <p:cond delay="1668"/>
                                          </p:stCondLst>
                                        </p:cTn>
                                        <p:tgtEl>
                                          <p:spTgt spid="3">
                                            <p:txEl>
                                              <p:pRg st="3" end="3"/>
                                            </p:txEl>
                                          </p:spTgt>
                                        </p:tgtEl>
                                      </p:cBhvr>
                                      <p:to x="100000" y="100000"/>
                                    </p:animScale>
                                    <p:animScale>
                                      <p:cBhvr>
                                        <p:cTn id="39" dur="26">
                                          <p:stCondLst>
                                            <p:cond delay="1808"/>
                                          </p:stCondLst>
                                        </p:cTn>
                                        <p:tgtEl>
                                          <p:spTgt spid="3">
                                            <p:txEl>
                                              <p:pRg st="3" end="3"/>
                                            </p:txEl>
                                          </p:spTgt>
                                        </p:tgtEl>
                                      </p:cBhvr>
                                      <p:to x="100000" y="95000"/>
                                    </p:animScale>
                                    <p:animScale>
                                      <p:cBhvr>
                                        <p:cTn id="4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476672"/>
            <a:ext cx="7520940" cy="6048672"/>
          </a:xfrm>
        </p:spPr>
        <p:txBody>
          <a:bodyPr>
            <a:normAutofit fontScale="92500" lnSpcReduction="10000"/>
          </a:bodyPr>
          <a:lstStyle/>
          <a:p>
            <a:pPr algn="ctr"/>
            <a:r>
              <a:rPr lang="es-CO" dirty="0" smtClean="0"/>
              <a:t>     </a:t>
            </a:r>
          </a:p>
          <a:p>
            <a:pPr algn="ctr"/>
            <a:r>
              <a:rPr lang="es-CO" dirty="0" smtClean="0"/>
              <a:t> </a:t>
            </a:r>
            <a:r>
              <a:rPr lang="es-CO" sz="2400" b="0" dirty="0" smtClean="0"/>
              <a:t>Pero </a:t>
            </a:r>
            <a:r>
              <a:rPr lang="es-CO" sz="2400" b="0" dirty="0"/>
              <a:t>además de estos poderes, vivíamos bajos los deseos de la carne, haciendo siempre su voluntad, lo cual nos convertía en esclavos </a:t>
            </a:r>
            <a:r>
              <a:rPr lang="es-CO" sz="2400" b="0" dirty="0" smtClean="0">
                <a:solidFill>
                  <a:srgbClr val="FF0000"/>
                </a:solidFill>
              </a:rPr>
              <a:t>Verso 11</a:t>
            </a:r>
            <a:r>
              <a:rPr lang="es-CO" sz="2400" b="0" dirty="0">
                <a:solidFill>
                  <a:srgbClr val="FF0000"/>
                </a:solidFill>
              </a:rPr>
              <a:t>. </a:t>
            </a:r>
            <a:endParaRPr lang="es-CO" sz="2400" b="0" dirty="0" smtClean="0">
              <a:solidFill>
                <a:srgbClr val="FF0000"/>
              </a:solidFill>
            </a:endParaRPr>
          </a:p>
          <a:p>
            <a:pPr algn="ctr"/>
            <a:r>
              <a:rPr lang="es-CO" sz="2400" b="0" dirty="0" smtClean="0"/>
              <a:t>     Y </a:t>
            </a:r>
            <a:r>
              <a:rPr lang="es-CO" sz="2400" b="0" dirty="0"/>
              <a:t>por cuanto pertenecíamos al pueblo gentil, se nos catalogaba como incircuncisos, “</a:t>
            </a:r>
            <a:r>
              <a:rPr lang="es-CO" sz="2400" dirty="0"/>
              <a:t>alejados de la ciudadanía de Israel y ajenos a los pactos de la promesa, sin esperanza y sin Dios en el mundo</a:t>
            </a:r>
            <a:r>
              <a:rPr lang="es-CO" sz="2400" b="0" dirty="0"/>
              <a:t>” </a:t>
            </a:r>
            <a:r>
              <a:rPr lang="es-CO" sz="2400" b="0" dirty="0" smtClean="0">
                <a:solidFill>
                  <a:srgbClr val="FF0000"/>
                </a:solidFill>
              </a:rPr>
              <a:t>Verso12</a:t>
            </a:r>
            <a:r>
              <a:rPr lang="es-CO" sz="2400" b="0" dirty="0"/>
              <a:t>. </a:t>
            </a:r>
            <a:endParaRPr lang="es-CO" sz="2400" b="0" dirty="0" smtClean="0"/>
          </a:p>
          <a:p>
            <a:pPr algn="ctr"/>
            <a:r>
              <a:rPr lang="es-CO" sz="2400" b="0" dirty="0" smtClean="0"/>
              <a:t>     </a:t>
            </a:r>
          </a:p>
          <a:p>
            <a:pPr algn="ctr"/>
            <a:r>
              <a:rPr lang="es-CO" sz="2400" b="0" dirty="0" smtClean="0"/>
              <a:t>Pero </a:t>
            </a:r>
            <a:r>
              <a:rPr lang="es-CO" sz="2400" b="0" dirty="0"/>
              <a:t>Jesucristo por medio de su sangre </a:t>
            </a:r>
            <a:r>
              <a:rPr lang="es-CO" sz="2400" b="0" dirty="0" smtClean="0"/>
              <a:t>y poniendo la fe en Él, hizo </a:t>
            </a:r>
            <a:r>
              <a:rPr lang="es-CO" sz="2400" b="0" dirty="0"/>
              <a:t>al hombre nuevo, logrando la paz y la reconciliación, </a:t>
            </a:r>
            <a:r>
              <a:rPr lang="es-CO" sz="2400" b="0" dirty="0" smtClean="0"/>
              <a:t>poniendo </a:t>
            </a:r>
            <a:r>
              <a:rPr lang="es-CO" sz="2400" b="0" dirty="0"/>
              <a:t>a todos </a:t>
            </a:r>
            <a:r>
              <a:rPr lang="es-CO" sz="2400" b="0" dirty="0" smtClean="0"/>
              <a:t>los creyentes en </a:t>
            </a:r>
            <a:r>
              <a:rPr lang="es-CO" sz="2400" b="0" dirty="0"/>
              <a:t>un solo cuerpo y como una gran familia. Por lo tanto no somos extraños (extranjeros), sino que ahora somos “</a:t>
            </a:r>
            <a:r>
              <a:rPr lang="es-CO" sz="2400" dirty="0"/>
              <a:t>miembros de la familia de Dios</a:t>
            </a:r>
            <a:r>
              <a:rPr lang="es-CO" sz="2400" b="0" dirty="0"/>
              <a:t>”. Los que son suyos no tenemos distinción sino pertenencia</a:t>
            </a:r>
            <a:r>
              <a:rPr lang="es-CO" sz="2400" b="0" dirty="0" smtClean="0"/>
              <a:t>. Alabado sea Dios. Amen.</a:t>
            </a:r>
            <a:r>
              <a:rPr lang="es-CO" sz="2400" b="0" dirty="0"/>
              <a:t/>
            </a:r>
            <a:br>
              <a:rPr lang="es-CO" sz="2400" b="0" dirty="0"/>
            </a:br>
            <a:endParaRPr lang="es-CO" sz="2400" b="0" dirty="0"/>
          </a:p>
        </p:txBody>
      </p:sp>
    </p:spTree>
    <p:extLst>
      <p:ext uri="{BB962C8B-B14F-4D97-AF65-F5344CB8AC3E}">
        <p14:creationId xmlns:p14="http://schemas.microsoft.com/office/powerpoint/2010/main" val="36946314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 calcmode="lin" valueType="num">
                                      <p:cBhvr>
                                        <p:cTn id="1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496944" cy="6192688"/>
          </a:xfrm>
        </p:spPr>
        <p:txBody>
          <a:bodyPr>
            <a:normAutofit fontScale="85000" lnSpcReduction="10000"/>
          </a:bodyPr>
          <a:lstStyle/>
          <a:p>
            <a:pPr algn="ctr"/>
            <a:r>
              <a:rPr lang="es-CO" sz="3500" u="sng" dirty="0" smtClean="0">
                <a:solidFill>
                  <a:srgbClr val="FF0000"/>
                </a:solidFill>
              </a:rPr>
              <a:t>2. Tenemos a un Padre para todos. </a:t>
            </a:r>
          </a:p>
          <a:p>
            <a:pPr algn="ctr"/>
            <a:r>
              <a:rPr lang="es-CO" sz="2600" dirty="0" smtClean="0"/>
              <a:t>       </a:t>
            </a:r>
            <a:r>
              <a:rPr lang="es-CO" sz="2600" b="0" dirty="0" smtClean="0"/>
              <a:t>En la familia de Dios tenemos un solo Padre a quien llamamos “</a:t>
            </a:r>
            <a:r>
              <a:rPr lang="es-CO" sz="2600" dirty="0" smtClean="0"/>
              <a:t>Padre nuestro</a:t>
            </a:r>
            <a:r>
              <a:rPr lang="es-CO" sz="2600" b="0" dirty="0" smtClean="0"/>
              <a:t>”. </a:t>
            </a:r>
          </a:p>
          <a:p>
            <a:pPr algn="ctr"/>
            <a:r>
              <a:rPr lang="es-CO" sz="2600" b="0" dirty="0" smtClean="0"/>
              <a:t>     Ninguna otra revelación nos toca tan cerca que aquella donde llamamos a Dios de esta manera. Hay en esto un sentido de seguridad, de provisión y de completa confianza sea cual sea la necesidad que enfrentemos. </a:t>
            </a:r>
          </a:p>
          <a:p>
            <a:pPr algn="ctr"/>
            <a:r>
              <a:rPr lang="es-CO" sz="2600" b="0" dirty="0" smtClean="0"/>
              <a:t>     Jesucristo se aseguró de mostrarnos a Dios de esta manera. Solo una vez se dirigió a él como Dios, en su grito de dolor en la cruz, pero aún allí lo llamó dos veces Padre. Y la afinidad era tan grande que lo llamó “</a:t>
            </a:r>
            <a:r>
              <a:rPr lang="es-CO" sz="2600" dirty="0" smtClean="0"/>
              <a:t>Abba Padre</a:t>
            </a:r>
            <a:r>
              <a:rPr lang="es-CO" sz="2600" b="0" dirty="0" smtClean="0"/>
              <a:t>”, con lo que se mostraba un gran grado aún superior de intimidad. </a:t>
            </a:r>
          </a:p>
          <a:p>
            <a:r>
              <a:rPr lang="es-CO" sz="2600" b="0" dirty="0" smtClean="0"/>
              <a:t>     Juan, el discípulo amado,  nos da un gran texto para hablarnos del carácter de este Padre: “</a:t>
            </a:r>
            <a:r>
              <a:rPr lang="es-CO" sz="2600" dirty="0" smtClean="0"/>
              <a:t>Mirad cuál amor nos ha dado el Padre, para que seamos llamados hijos de Dios; por eso el mundo no nos conoce, porque no le conoció a él</a:t>
            </a:r>
            <a:r>
              <a:rPr lang="es-CO" sz="2600" b="0" dirty="0" smtClean="0"/>
              <a:t>” </a:t>
            </a:r>
            <a:r>
              <a:rPr lang="es-CO" sz="2600" b="0" dirty="0" smtClean="0">
                <a:solidFill>
                  <a:srgbClr val="FF0000"/>
                </a:solidFill>
              </a:rPr>
              <a:t>(1 Jun. 3:1). </a:t>
            </a:r>
            <a:r>
              <a:rPr lang="es-CO" sz="2600" b="0" dirty="0" smtClean="0"/>
              <a:t>Por tanto, En esta familia solo tenemos a un Padre, no interesa quien seas tu, o tu.</a:t>
            </a:r>
            <a:br>
              <a:rPr lang="es-CO" sz="2600" b="0" dirty="0" smtClean="0"/>
            </a:br>
            <a:r>
              <a:rPr lang="es-CO" b="0" dirty="0" smtClean="0"/>
              <a:t/>
            </a:r>
            <a:br>
              <a:rPr lang="es-CO" b="0" dirty="0" smtClean="0"/>
            </a:br>
            <a:endParaRPr lang="es-CO" b="0" dirty="0"/>
          </a:p>
        </p:txBody>
      </p:sp>
    </p:spTree>
    <p:extLst>
      <p:ext uri="{BB962C8B-B14F-4D97-AF65-F5344CB8AC3E}">
        <p14:creationId xmlns:p14="http://schemas.microsoft.com/office/powerpoint/2010/main" val="8888900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80">
                                          <p:stCondLst>
                                            <p:cond delay="0"/>
                                          </p:stCondLst>
                                        </p:cTn>
                                        <p:tgtEl>
                                          <p:spTgt spid="3">
                                            <p:txEl>
                                              <p:pRg st="3" end="3"/>
                                            </p:txEl>
                                          </p:spTgt>
                                        </p:tgtEl>
                                      </p:cBhvr>
                                    </p:animEffect>
                                    <p:anim calcmode="lin" valueType="num">
                                      <p:cBhvr>
                                        <p:cTn id="4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3" end="3"/>
                                            </p:txEl>
                                          </p:spTgt>
                                        </p:tgtEl>
                                      </p:cBhvr>
                                      <p:to x="100000" y="60000"/>
                                    </p:animScale>
                                    <p:animScale>
                                      <p:cBhvr>
                                        <p:cTn id="46" dur="166" decel="50000">
                                          <p:stCondLst>
                                            <p:cond delay="676"/>
                                          </p:stCondLst>
                                        </p:cTn>
                                        <p:tgtEl>
                                          <p:spTgt spid="3">
                                            <p:txEl>
                                              <p:pRg st="3" end="3"/>
                                            </p:txEl>
                                          </p:spTgt>
                                        </p:tgtEl>
                                      </p:cBhvr>
                                      <p:to x="100000" y="100000"/>
                                    </p:animScale>
                                    <p:animScale>
                                      <p:cBhvr>
                                        <p:cTn id="47" dur="26">
                                          <p:stCondLst>
                                            <p:cond delay="1312"/>
                                          </p:stCondLst>
                                        </p:cTn>
                                        <p:tgtEl>
                                          <p:spTgt spid="3">
                                            <p:txEl>
                                              <p:pRg st="3" end="3"/>
                                            </p:txEl>
                                          </p:spTgt>
                                        </p:tgtEl>
                                      </p:cBhvr>
                                      <p:to x="100000" y="80000"/>
                                    </p:animScale>
                                    <p:animScale>
                                      <p:cBhvr>
                                        <p:cTn id="48" dur="166" decel="50000">
                                          <p:stCondLst>
                                            <p:cond delay="1338"/>
                                          </p:stCondLst>
                                        </p:cTn>
                                        <p:tgtEl>
                                          <p:spTgt spid="3">
                                            <p:txEl>
                                              <p:pRg st="3" end="3"/>
                                            </p:txEl>
                                          </p:spTgt>
                                        </p:tgtEl>
                                      </p:cBhvr>
                                      <p:to x="100000" y="100000"/>
                                    </p:animScale>
                                    <p:animScale>
                                      <p:cBhvr>
                                        <p:cTn id="49" dur="26">
                                          <p:stCondLst>
                                            <p:cond delay="1642"/>
                                          </p:stCondLst>
                                        </p:cTn>
                                        <p:tgtEl>
                                          <p:spTgt spid="3">
                                            <p:txEl>
                                              <p:pRg st="3" end="3"/>
                                            </p:txEl>
                                          </p:spTgt>
                                        </p:tgtEl>
                                      </p:cBhvr>
                                      <p:to x="100000" y="90000"/>
                                    </p:animScale>
                                    <p:animScale>
                                      <p:cBhvr>
                                        <p:cTn id="50" dur="166" decel="50000">
                                          <p:stCondLst>
                                            <p:cond delay="1668"/>
                                          </p:stCondLst>
                                        </p:cTn>
                                        <p:tgtEl>
                                          <p:spTgt spid="3">
                                            <p:txEl>
                                              <p:pRg st="3" end="3"/>
                                            </p:txEl>
                                          </p:spTgt>
                                        </p:tgtEl>
                                      </p:cBhvr>
                                      <p:to x="100000" y="100000"/>
                                    </p:animScale>
                                    <p:animScale>
                                      <p:cBhvr>
                                        <p:cTn id="51" dur="26">
                                          <p:stCondLst>
                                            <p:cond delay="1808"/>
                                          </p:stCondLst>
                                        </p:cTn>
                                        <p:tgtEl>
                                          <p:spTgt spid="3">
                                            <p:txEl>
                                              <p:pRg st="3" end="3"/>
                                            </p:txEl>
                                          </p:spTgt>
                                        </p:tgtEl>
                                      </p:cBhvr>
                                      <p:to x="100000" y="95000"/>
                                    </p:animScale>
                                    <p:animScale>
                                      <p:cBhvr>
                                        <p:cTn id="52" dur="166" decel="50000">
                                          <p:stCondLst>
                                            <p:cond delay="1834"/>
                                          </p:stCondLst>
                                        </p:cTn>
                                        <p:tgtEl>
                                          <p:spTgt spid="3">
                                            <p:txEl>
                                              <p:pRg st="3" end="3"/>
                                            </p:txEl>
                                          </p:spTgt>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 calcmode="lin" valueType="num">
                                      <p:cBhvr>
                                        <p:cTn id="5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5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352928" cy="6408712"/>
          </a:xfrm>
        </p:spPr>
        <p:txBody>
          <a:bodyPr>
            <a:normAutofit fontScale="92500" lnSpcReduction="20000"/>
          </a:bodyPr>
          <a:lstStyle/>
          <a:p>
            <a:pPr algn="ctr"/>
            <a:r>
              <a:rPr lang="es-CO" sz="3500" u="sng" dirty="0">
                <a:solidFill>
                  <a:srgbClr val="FF0000"/>
                </a:solidFill>
              </a:rPr>
              <a:t>3. Tenemos un Hermano mayor. </a:t>
            </a:r>
            <a:endParaRPr lang="es-CO" sz="3500" u="sng" dirty="0" smtClean="0">
              <a:solidFill>
                <a:srgbClr val="FF0000"/>
              </a:solidFill>
            </a:endParaRPr>
          </a:p>
          <a:p>
            <a:pPr algn="ctr"/>
            <a:r>
              <a:rPr lang="es-CO" dirty="0" smtClean="0"/>
              <a:t>      </a:t>
            </a:r>
          </a:p>
          <a:p>
            <a:pPr algn="ctr"/>
            <a:r>
              <a:rPr lang="es-CO" sz="2600" b="0" dirty="0" smtClean="0"/>
              <a:t>Pablo </a:t>
            </a:r>
            <a:r>
              <a:rPr lang="es-CO" sz="2600" b="0" dirty="0"/>
              <a:t>nos dice que en la familia de Dios llegamos a ser no solo herederos de Dios sino coherederos con Cristo </a:t>
            </a:r>
            <a:r>
              <a:rPr lang="es-CO" sz="2600" b="0" dirty="0">
                <a:solidFill>
                  <a:srgbClr val="FF0000"/>
                </a:solidFill>
              </a:rPr>
              <a:t>(</a:t>
            </a:r>
            <a:r>
              <a:rPr lang="es-CO" sz="2600" b="0" dirty="0" smtClean="0">
                <a:solidFill>
                  <a:srgbClr val="FF0000"/>
                </a:solidFill>
              </a:rPr>
              <a:t>Rom. </a:t>
            </a:r>
            <a:r>
              <a:rPr lang="es-CO" sz="2600" b="0" dirty="0">
                <a:solidFill>
                  <a:srgbClr val="FF0000"/>
                </a:solidFill>
              </a:rPr>
              <a:t>8:17). </a:t>
            </a:r>
            <a:endParaRPr lang="es-CO" sz="2600" b="0" dirty="0" smtClean="0">
              <a:solidFill>
                <a:srgbClr val="FF0000"/>
              </a:solidFill>
            </a:endParaRPr>
          </a:p>
          <a:p>
            <a:pPr algn="ctr"/>
            <a:r>
              <a:rPr lang="es-CO" sz="2600" b="0" dirty="0" smtClean="0"/>
              <a:t>      Esta </a:t>
            </a:r>
            <a:r>
              <a:rPr lang="es-CO" sz="2600" b="0" dirty="0"/>
              <a:t>distinción nos pone igual con el Hijo de Dios. </a:t>
            </a:r>
            <a:r>
              <a:rPr lang="es-CO" sz="2600" b="0" dirty="0" smtClean="0"/>
              <a:t> </a:t>
            </a:r>
          </a:p>
          <a:p>
            <a:pPr algn="ctr"/>
            <a:r>
              <a:rPr lang="es-CO" sz="2600" b="0" dirty="0" smtClean="0"/>
              <a:t>     Por </a:t>
            </a:r>
            <a:r>
              <a:rPr lang="es-CO" sz="2600" b="0" dirty="0"/>
              <a:t>cuanto Dios le hizo heredero de todo </a:t>
            </a:r>
            <a:r>
              <a:rPr lang="es-CO" sz="2600" b="0" dirty="0">
                <a:solidFill>
                  <a:srgbClr val="FF0000"/>
                </a:solidFill>
              </a:rPr>
              <a:t>(Heb. 1:2), </a:t>
            </a:r>
            <a:r>
              <a:rPr lang="es-CO" sz="2600" b="0" dirty="0"/>
              <a:t>ahora cada hijo adoptado en esta familia recibirá por la gracia divina la herencia completa que Cristo ha recibido por derecho </a:t>
            </a:r>
            <a:r>
              <a:rPr lang="es-CO" sz="2600" b="0" dirty="0" smtClean="0"/>
              <a:t>divino</a:t>
            </a:r>
          </a:p>
          <a:p>
            <a:pPr algn="ctr"/>
            <a:r>
              <a:rPr lang="es-CO" sz="2600" b="0" dirty="0" smtClean="0"/>
              <a:t> </a:t>
            </a:r>
            <a:r>
              <a:rPr lang="es-CO" sz="2600" b="0" dirty="0">
                <a:solidFill>
                  <a:srgbClr val="FF0000"/>
                </a:solidFill>
              </a:rPr>
              <a:t>(2 Cor. 8:9</a:t>
            </a:r>
            <a:r>
              <a:rPr lang="es-CO" sz="2600" b="0" dirty="0" smtClean="0">
                <a:solidFill>
                  <a:srgbClr val="FF0000"/>
                </a:solidFill>
              </a:rPr>
              <a:t>)</a:t>
            </a:r>
            <a:r>
              <a:rPr lang="es-CO" sz="2600" b="0" dirty="0" smtClean="0"/>
              <a:t>. </a:t>
            </a:r>
          </a:p>
          <a:p>
            <a:pPr algn="ctr"/>
            <a:r>
              <a:rPr lang="es-CO" sz="2400" b="0" dirty="0" smtClean="0"/>
              <a:t>     </a:t>
            </a:r>
          </a:p>
          <a:p>
            <a:pPr algn="ctr"/>
            <a:r>
              <a:rPr lang="es-CO" sz="2400" b="0" dirty="0" smtClean="0"/>
              <a:t>En la familia de Dios, Jesucristo como nuestro hermano mayor es nuestro gran intercesor. </a:t>
            </a:r>
          </a:p>
          <a:p>
            <a:pPr algn="ctr"/>
            <a:r>
              <a:rPr lang="es-CO" sz="2400" b="0" dirty="0" smtClean="0"/>
              <a:t>Es el abogado. </a:t>
            </a:r>
          </a:p>
          <a:p>
            <a:pPr algn="ctr"/>
            <a:r>
              <a:rPr lang="es-CO" sz="2400" b="0" dirty="0" smtClean="0"/>
              <a:t>El gran sumo sacerdote. </a:t>
            </a:r>
          </a:p>
          <a:p>
            <a:pPr algn="ctr"/>
            <a:r>
              <a:rPr lang="es-CO" sz="2400" b="0" dirty="0" smtClean="0"/>
              <a:t>      Es el que nos conecta con el Padre especialmente a través de nuestras oraciones.</a:t>
            </a:r>
          </a:p>
        </p:txBody>
      </p:sp>
    </p:spTree>
    <p:extLst>
      <p:ext uri="{BB962C8B-B14F-4D97-AF65-F5344CB8AC3E}">
        <p14:creationId xmlns:p14="http://schemas.microsoft.com/office/powerpoint/2010/main" val="13479134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2000"/>
                                        <p:tgtEl>
                                          <p:spTgt spid="3">
                                            <p:txEl>
                                              <p:pRg st="7" end="7"/>
                                            </p:txEl>
                                          </p:spTgt>
                                        </p:tgtEl>
                                      </p:cBhvr>
                                    </p:animEffect>
                                    <p:anim calcmode="lin" valueType="num">
                                      <p:cBhvr>
                                        <p:cTn id="34"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35" dur="2000" fill="hold"/>
                                        <p:tgtEl>
                                          <p:spTgt spid="3">
                                            <p:txEl>
                                              <p:pRg st="7" end="7"/>
                                            </p:txEl>
                                          </p:spTgt>
                                        </p:tgtEl>
                                        <p:attrNameLst>
                                          <p:attrName>ppt_h</p:attrName>
                                        </p:attrNameLst>
                                      </p:cBhvr>
                                      <p:tavLst>
                                        <p:tav tm="0">
                                          <p:val>
                                            <p:strVal val="#ppt_h"/>
                                          </p:val>
                                        </p:tav>
                                        <p:tav tm="100000">
                                          <p:val>
                                            <p:strVal val="#ppt_h"/>
                                          </p:val>
                                        </p:tav>
                                      </p:tavLst>
                                    </p:anim>
                                  </p:childTnLst>
                                </p:cTn>
                              </p:par>
                              <p:par>
                                <p:cTn id="36" presetID="45" presetClass="entr" presetSubtype="0" fill="hold" nodeType="with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2000"/>
                                        <p:tgtEl>
                                          <p:spTgt spid="3">
                                            <p:txEl>
                                              <p:pRg st="8" end="8"/>
                                            </p:txEl>
                                          </p:spTgt>
                                        </p:tgtEl>
                                      </p:cBhvr>
                                    </p:animEffect>
                                    <p:anim calcmode="lin" valueType="num">
                                      <p:cBhvr>
                                        <p:cTn id="39"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40" dur="2000" fill="hold"/>
                                        <p:tgtEl>
                                          <p:spTgt spid="3">
                                            <p:txEl>
                                              <p:pRg st="8" end="8"/>
                                            </p:txEl>
                                          </p:spTgt>
                                        </p:tgtEl>
                                        <p:attrNameLst>
                                          <p:attrName>ppt_h</p:attrName>
                                        </p:attrNameLst>
                                      </p:cBhvr>
                                      <p:tavLst>
                                        <p:tav tm="0">
                                          <p:val>
                                            <p:strVal val="#ppt_h"/>
                                          </p:val>
                                        </p:tav>
                                        <p:tav tm="100000">
                                          <p:val>
                                            <p:strVal val="#ppt_h"/>
                                          </p:val>
                                        </p:tav>
                                      </p:tavLst>
                                    </p:anim>
                                  </p:childTnLst>
                                </p:cTn>
                              </p:par>
                              <p:par>
                                <p:cTn id="41" presetID="45" presetClass="entr" presetSubtype="0"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2000"/>
                                        <p:tgtEl>
                                          <p:spTgt spid="3">
                                            <p:txEl>
                                              <p:pRg st="9" end="9"/>
                                            </p:txEl>
                                          </p:spTgt>
                                        </p:tgtEl>
                                      </p:cBhvr>
                                    </p:animEffect>
                                    <p:anim calcmode="lin" valueType="num">
                                      <p:cBhvr>
                                        <p:cTn id="44"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45" dur="2000" fill="hold"/>
                                        <p:tgtEl>
                                          <p:spTgt spid="3">
                                            <p:txEl>
                                              <p:pRg st="9" end="9"/>
                                            </p:txEl>
                                          </p:spTgt>
                                        </p:tgtEl>
                                        <p:attrNameLst>
                                          <p:attrName>ppt_h</p:attrName>
                                        </p:attrNameLst>
                                      </p:cBhvr>
                                      <p:tavLst>
                                        <p:tav tm="0">
                                          <p:val>
                                            <p:strVal val="#ppt_h"/>
                                          </p:val>
                                        </p:tav>
                                        <p:tav tm="100000">
                                          <p:val>
                                            <p:strVal val="#ppt_h"/>
                                          </p:val>
                                        </p:tav>
                                      </p:tavLst>
                                    </p:anim>
                                  </p:childTnLst>
                                </p:cTn>
                              </p:par>
                              <p:par>
                                <p:cTn id="46" presetID="45" presetClass="entr" presetSubtype="0" fill="hold" nodeType="with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Effect transition="in" filter="fade">
                                      <p:cBhvr>
                                        <p:cTn id="48" dur="2000"/>
                                        <p:tgtEl>
                                          <p:spTgt spid="3">
                                            <p:txEl>
                                              <p:pRg st="10" end="10"/>
                                            </p:txEl>
                                          </p:spTgt>
                                        </p:tgtEl>
                                      </p:cBhvr>
                                    </p:animEffect>
                                    <p:anim calcmode="lin" valueType="num">
                                      <p:cBhvr>
                                        <p:cTn id="49" dur="2000" fill="hold"/>
                                        <p:tgtEl>
                                          <p:spTgt spid="3">
                                            <p:txEl>
                                              <p:pRg st="10" end="10"/>
                                            </p:txEl>
                                          </p:spTgt>
                                        </p:tgtEl>
                                        <p:attrNameLst>
                                          <p:attrName>ppt_w</p:attrName>
                                        </p:attrNameLst>
                                      </p:cBhvr>
                                      <p:tavLst>
                                        <p:tav tm="0" fmla="#ppt_w*sin(2.5*pi*$)">
                                          <p:val>
                                            <p:fltVal val="0"/>
                                          </p:val>
                                        </p:tav>
                                        <p:tav tm="100000">
                                          <p:val>
                                            <p:fltVal val="1"/>
                                          </p:val>
                                        </p:tav>
                                      </p:tavLst>
                                    </p:anim>
                                    <p:anim calcmode="lin" valueType="num">
                                      <p:cBhvr>
                                        <p:cTn id="50" dur="2000" fill="hold"/>
                                        <p:tgtEl>
                                          <p:spTgt spid="3">
                                            <p:txEl>
                                              <p:pRg st="10" end="1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4032448"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404664"/>
            <a:ext cx="3744416"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3528" y="5301208"/>
            <a:ext cx="4032448" cy="1323439"/>
          </a:xfrm>
          <a:prstGeom prst="rect">
            <a:avLst/>
          </a:prstGeom>
        </p:spPr>
        <p:txBody>
          <a:bodyPr wrap="square">
            <a:spAutoFit/>
          </a:bodyPr>
          <a:lstStyle/>
          <a:p>
            <a:pPr algn="ctr"/>
            <a:r>
              <a:rPr lang="es-CO" sz="2000" b="1" dirty="0"/>
              <a:t>Él intercede por nosotros ante nuestro Padre celestial, mostrando al Padre sus heridas, por cada uno de sus hijos</a:t>
            </a:r>
            <a:r>
              <a:rPr lang="es-CO" dirty="0"/>
              <a:t>.</a:t>
            </a:r>
          </a:p>
        </p:txBody>
      </p:sp>
      <p:sp>
        <p:nvSpPr>
          <p:cNvPr id="3" name="2 Rectángulo"/>
          <p:cNvSpPr/>
          <p:nvPr/>
        </p:nvSpPr>
        <p:spPr>
          <a:xfrm>
            <a:off x="4860032" y="5132608"/>
            <a:ext cx="4253694" cy="1477328"/>
          </a:xfrm>
          <a:prstGeom prst="rect">
            <a:avLst/>
          </a:prstGeom>
        </p:spPr>
        <p:txBody>
          <a:bodyPr wrap="square">
            <a:spAutoFit/>
          </a:bodyPr>
          <a:lstStyle/>
          <a:p>
            <a:pPr algn="ctr"/>
            <a:r>
              <a:rPr lang="es-CO" b="1" dirty="0"/>
              <a:t>Cuando oramos, Cristo les agrega a nuestras oraciones sus </a:t>
            </a:r>
            <a:r>
              <a:rPr lang="es-CO" b="1" dirty="0" smtClean="0"/>
              <a:t>méritos, </a:t>
            </a:r>
            <a:r>
              <a:rPr lang="es-CO" b="1" dirty="0"/>
              <a:t>y las presenta a nuestro Padre celestial, sin lo cual las oraciones no tendrían </a:t>
            </a:r>
            <a:r>
              <a:rPr lang="es-CO" b="1" dirty="0" smtClean="0"/>
              <a:t>ningún </a:t>
            </a:r>
            <a:r>
              <a:rPr lang="es-CO" b="1" dirty="0"/>
              <a:t>merito.</a:t>
            </a:r>
          </a:p>
        </p:txBody>
      </p:sp>
    </p:spTree>
    <p:extLst>
      <p:ext uri="{BB962C8B-B14F-4D97-AF65-F5344CB8AC3E}">
        <p14:creationId xmlns:p14="http://schemas.microsoft.com/office/powerpoint/2010/main" val="359438510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1027"/>
                                        </p:tgtEl>
                                        <p:attrNameLst>
                                          <p:attrName>style.visibility</p:attrName>
                                        </p:attrNameLst>
                                      </p:cBhvr>
                                      <p:to>
                                        <p:strVal val="visible"/>
                                      </p:to>
                                    </p:set>
                                    <p:animEffect transition="in" filter="wipe(down)">
                                      <p:cBhvr>
                                        <p:cTn id="21" dur="580">
                                          <p:stCondLst>
                                            <p:cond delay="0"/>
                                          </p:stCondLst>
                                        </p:cTn>
                                        <p:tgtEl>
                                          <p:spTgt spid="1027"/>
                                        </p:tgtEl>
                                      </p:cBhvr>
                                    </p:animEffect>
                                    <p:anim calcmode="lin" valueType="num">
                                      <p:cBhvr>
                                        <p:cTn id="22"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27" dur="26">
                                          <p:stCondLst>
                                            <p:cond delay="650"/>
                                          </p:stCondLst>
                                        </p:cTn>
                                        <p:tgtEl>
                                          <p:spTgt spid="1027"/>
                                        </p:tgtEl>
                                      </p:cBhvr>
                                      <p:to x="100000" y="60000"/>
                                    </p:animScale>
                                    <p:animScale>
                                      <p:cBhvr>
                                        <p:cTn id="28" dur="166" decel="50000">
                                          <p:stCondLst>
                                            <p:cond delay="676"/>
                                          </p:stCondLst>
                                        </p:cTn>
                                        <p:tgtEl>
                                          <p:spTgt spid="1027"/>
                                        </p:tgtEl>
                                      </p:cBhvr>
                                      <p:to x="100000" y="100000"/>
                                    </p:animScale>
                                    <p:animScale>
                                      <p:cBhvr>
                                        <p:cTn id="29" dur="26">
                                          <p:stCondLst>
                                            <p:cond delay="1312"/>
                                          </p:stCondLst>
                                        </p:cTn>
                                        <p:tgtEl>
                                          <p:spTgt spid="1027"/>
                                        </p:tgtEl>
                                      </p:cBhvr>
                                      <p:to x="100000" y="80000"/>
                                    </p:animScale>
                                    <p:animScale>
                                      <p:cBhvr>
                                        <p:cTn id="30" dur="166" decel="50000">
                                          <p:stCondLst>
                                            <p:cond delay="1338"/>
                                          </p:stCondLst>
                                        </p:cTn>
                                        <p:tgtEl>
                                          <p:spTgt spid="1027"/>
                                        </p:tgtEl>
                                      </p:cBhvr>
                                      <p:to x="100000" y="100000"/>
                                    </p:animScale>
                                    <p:animScale>
                                      <p:cBhvr>
                                        <p:cTn id="31" dur="26">
                                          <p:stCondLst>
                                            <p:cond delay="1642"/>
                                          </p:stCondLst>
                                        </p:cTn>
                                        <p:tgtEl>
                                          <p:spTgt spid="1027"/>
                                        </p:tgtEl>
                                      </p:cBhvr>
                                      <p:to x="100000" y="90000"/>
                                    </p:animScale>
                                    <p:animScale>
                                      <p:cBhvr>
                                        <p:cTn id="32" dur="166" decel="50000">
                                          <p:stCondLst>
                                            <p:cond delay="1668"/>
                                          </p:stCondLst>
                                        </p:cTn>
                                        <p:tgtEl>
                                          <p:spTgt spid="1027"/>
                                        </p:tgtEl>
                                      </p:cBhvr>
                                      <p:to x="100000" y="100000"/>
                                    </p:animScale>
                                    <p:animScale>
                                      <p:cBhvr>
                                        <p:cTn id="33" dur="26">
                                          <p:stCondLst>
                                            <p:cond delay="1808"/>
                                          </p:stCondLst>
                                        </p:cTn>
                                        <p:tgtEl>
                                          <p:spTgt spid="1027"/>
                                        </p:tgtEl>
                                      </p:cBhvr>
                                      <p:to x="100000" y="95000"/>
                                    </p:animScale>
                                    <p:animScale>
                                      <p:cBhvr>
                                        <p:cTn id="34" dur="166" decel="50000">
                                          <p:stCondLst>
                                            <p:cond delay="1834"/>
                                          </p:stCondLst>
                                        </p:cTn>
                                        <p:tgtEl>
                                          <p:spTgt spid="1027"/>
                                        </p:tgtEl>
                                      </p:cBhvr>
                                      <p:to x="100000" y="100000"/>
                                    </p:animScale>
                                  </p:childTnLst>
                                </p:cTn>
                              </p:par>
                              <p:par>
                                <p:cTn id="35" presetID="26" presetClass="entr" presetSubtype="0"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down)">
                                      <p:cBhvr>
                                        <p:cTn id="37" dur="580">
                                          <p:stCondLst>
                                            <p:cond delay="0"/>
                                          </p:stCondLst>
                                        </p:cTn>
                                        <p:tgtEl>
                                          <p:spTgt spid="3"/>
                                        </p:tgtEl>
                                      </p:cBhvr>
                                    </p:animEffect>
                                    <p:anim calcmode="lin" valueType="num">
                                      <p:cBhvr>
                                        <p:cTn id="3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gtEl>
                                      </p:cBhvr>
                                      <p:to x="100000" y="60000"/>
                                    </p:animScale>
                                    <p:animScale>
                                      <p:cBhvr>
                                        <p:cTn id="44" dur="166" decel="50000">
                                          <p:stCondLst>
                                            <p:cond delay="676"/>
                                          </p:stCondLst>
                                        </p:cTn>
                                        <p:tgtEl>
                                          <p:spTgt spid="3"/>
                                        </p:tgtEl>
                                      </p:cBhvr>
                                      <p:to x="100000" y="100000"/>
                                    </p:animScale>
                                    <p:animScale>
                                      <p:cBhvr>
                                        <p:cTn id="45" dur="26">
                                          <p:stCondLst>
                                            <p:cond delay="1312"/>
                                          </p:stCondLst>
                                        </p:cTn>
                                        <p:tgtEl>
                                          <p:spTgt spid="3"/>
                                        </p:tgtEl>
                                      </p:cBhvr>
                                      <p:to x="100000" y="80000"/>
                                    </p:animScale>
                                    <p:animScale>
                                      <p:cBhvr>
                                        <p:cTn id="46" dur="166" decel="50000">
                                          <p:stCondLst>
                                            <p:cond delay="1338"/>
                                          </p:stCondLst>
                                        </p:cTn>
                                        <p:tgtEl>
                                          <p:spTgt spid="3"/>
                                        </p:tgtEl>
                                      </p:cBhvr>
                                      <p:to x="100000" y="100000"/>
                                    </p:animScale>
                                    <p:animScale>
                                      <p:cBhvr>
                                        <p:cTn id="47" dur="26">
                                          <p:stCondLst>
                                            <p:cond delay="1642"/>
                                          </p:stCondLst>
                                        </p:cTn>
                                        <p:tgtEl>
                                          <p:spTgt spid="3"/>
                                        </p:tgtEl>
                                      </p:cBhvr>
                                      <p:to x="100000" y="90000"/>
                                    </p:animScale>
                                    <p:animScale>
                                      <p:cBhvr>
                                        <p:cTn id="48" dur="166" decel="50000">
                                          <p:stCondLst>
                                            <p:cond delay="1668"/>
                                          </p:stCondLst>
                                        </p:cTn>
                                        <p:tgtEl>
                                          <p:spTgt spid="3"/>
                                        </p:tgtEl>
                                      </p:cBhvr>
                                      <p:to x="100000" y="100000"/>
                                    </p:animScale>
                                    <p:animScale>
                                      <p:cBhvr>
                                        <p:cTn id="49" dur="26">
                                          <p:stCondLst>
                                            <p:cond delay="1808"/>
                                          </p:stCondLst>
                                        </p:cTn>
                                        <p:tgtEl>
                                          <p:spTgt spid="3"/>
                                        </p:tgtEl>
                                      </p:cBhvr>
                                      <p:to x="100000" y="95000"/>
                                    </p:animScale>
                                    <p:animScale>
                                      <p:cBhvr>
                                        <p:cTn id="5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76672"/>
            <a:ext cx="8064896" cy="6192688"/>
          </a:xfrm>
        </p:spPr>
        <p:txBody>
          <a:bodyPr>
            <a:normAutofit lnSpcReduction="10000"/>
          </a:bodyPr>
          <a:lstStyle/>
          <a:p>
            <a:pPr algn="ctr"/>
            <a:r>
              <a:rPr lang="es-CO" dirty="0" smtClean="0"/>
              <a:t>       </a:t>
            </a:r>
            <a:r>
              <a:rPr lang="es-CO" sz="2800" b="0" dirty="0" smtClean="0"/>
              <a:t>Solo </a:t>
            </a:r>
            <a:r>
              <a:rPr lang="es-CO" sz="2800" b="0" dirty="0"/>
              <a:t>en la familia de Dios se da esta experiencia. Y lo más importante es que </a:t>
            </a:r>
            <a:r>
              <a:rPr lang="es-CO" sz="2800" b="0" dirty="0" smtClean="0"/>
              <a:t>a pesar de que somos indignos, él </a:t>
            </a:r>
            <a:r>
              <a:rPr lang="es-CO" sz="2800" b="0" dirty="0"/>
              <a:t>no se avergüenza de llamarnos sus hermanos </a:t>
            </a:r>
            <a:r>
              <a:rPr lang="es-CO" sz="2800" b="0" dirty="0">
                <a:solidFill>
                  <a:srgbClr val="FF0000"/>
                </a:solidFill>
              </a:rPr>
              <a:t>(</a:t>
            </a:r>
            <a:r>
              <a:rPr lang="es-CO" sz="2800" b="0" dirty="0" smtClean="0">
                <a:solidFill>
                  <a:srgbClr val="FF0000"/>
                </a:solidFill>
              </a:rPr>
              <a:t>Heb. </a:t>
            </a:r>
            <a:r>
              <a:rPr lang="es-CO" sz="2800" b="0" dirty="0">
                <a:solidFill>
                  <a:srgbClr val="FF0000"/>
                </a:solidFill>
              </a:rPr>
              <a:t>2.11). </a:t>
            </a:r>
            <a:endParaRPr lang="es-CO" sz="2800" b="0" dirty="0" smtClean="0">
              <a:solidFill>
                <a:srgbClr val="FF0000"/>
              </a:solidFill>
            </a:endParaRPr>
          </a:p>
          <a:p>
            <a:pPr algn="ctr"/>
            <a:r>
              <a:rPr lang="es-CO" sz="2800" b="0" dirty="0" smtClean="0"/>
              <a:t>    Por tanto, si no se avergüenza Él, usted no </a:t>
            </a:r>
            <a:r>
              <a:rPr lang="es-CO" sz="2800" b="0" dirty="0"/>
              <a:t>se avergüence </a:t>
            </a:r>
            <a:r>
              <a:rPr lang="es-CO" sz="2800" b="0" dirty="0" smtClean="0"/>
              <a:t>tampoco </a:t>
            </a:r>
            <a:r>
              <a:rPr lang="es-CO" sz="2800" b="0" dirty="0"/>
              <a:t>de </a:t>
            </a:r>
            <a:r>
              <a:rPr lang="es-CO" sz="2800" b="0" dirty="0" smtClean="0"/>
              <a:t>llamar a los demás creyentes, hermanos.</a:t>
            </a:r>
          </a:p>
          <a:p>
            <a:pPr algn="ctr"/>
            <a:r>
              <a:rPr lang="es-CO" sz="2800" b="0" dirty="0" smtClean="0"/>
              <a:t>    Como </a:t>
            </a:r>
            <a:r>
              <a:rPr lang="es-CO" sz="2800" b="0" dirty="0"/>
              <a:t>hermanos todos tenemos la misma dignidad. Nadie en esta familia debe </a:t>
            </a:r>
            <a:r>
              <a:rPr lang="es-CO" sz="2800" b="0" dirty="0" smtClean="0"/>
              <a:t>considerarse</a:t>
            </a:r>
            <a:r>
              <a:rPr lang="es-CO" sz="2800" b="0" dirty="0" smtClean="0"/>
              <a:t> </a:t>
            </a:r>
            <a:r>
              <a:rPr lang="es-CO" sz="2800" b="0" dirty="0"/>
              <a:t>más importante, </a:t>
            </a:r>
            <a:r>
              <a:rPr lang="es-CO" sz="2800" b="0" dirty="0" smtClean="0"/>
              <a:t>lea </a:t>
            </a:r>
            <a:r>
              <a:rPr lang="es-CO" sz="2800" b="0" dirty="0" smtClean="0">
                <a:solidFill>
                  <a:srgbClr val="FF0000"/>
                </a:solidFill>
              </a:rPr>
              <a:t>(Mar.9:35),</a:t>
            </a:r>
            <a:r>
              <a:rPr lang="es-CO" sz="2800" b="0" dirty="0" smtClean="0"/>
              <a:t>ni </a:t>
            </a:r>
            <a:r>
              <a:rPr lang="es-CO" sz="2800" b="0" dirty="0"/>
              <a:t>tenemos derecho de menospreciar a los más pequeños</a:t>
            </a:r>
            <a:r>
              <a:rPr lang="es-CO" sz="2800" b="0" dirty="0" smtClean="0"/>
              <a:t>.</a:t>
            </a:r>
          </a:p>
          <a:p>
            <a:pPr algn="ctr"/>
            <a:endParaRPr lang="es-CO" sz="2800" b="0" dirty="0"/>
          </a:p>
          <a:p>
            <a:pPr algn="ctr"/>
            <a:r>
              <a:rPr lang="es-CO" sz="2800" b="0" dirty="0" smtClean="0"/>
              <a:t> </a:t>
            </a:r>
            <a:r>
              <a:rPr lang="es-CO" sz="2800" b="0" dirty="0"/>
              <a:t>Mire la forma cómo Jesús nos </a:t>
            </a:r>
            <a:r>
              <a:rPr lang="es-CO" sz="2800" b="0" dirty="0" smtClean="0"/>
              <a:t>distingue </a:t>
            </a:r>
            <a:r>
              <a:rPr lang="es-CO" sz="2800" b="0" dirty="0" smtClean="0">
                <a:solidFill>
                  <a:srgbClr val="FF0000"/>
                </a:solidFill>
              </a:rPr>
              <a:t>(Mt</a:t>
            </a:r>
            <a:r>
              <a:rPr lang="es-CO" sz="2800" b="0" dirty="0">
                <a:solidFill>
                  <a:srgbClr val="FF0000"/>
                </a:solidFill>
              </a:rPr>
              <a:t>. 25:40</a:t>
            </a:r>
            <a:r>
              <a:rPr lang="es-CO" sz="2800" b="0" dirty="0" smtClean="0">
                <a:solidFill>
                  <a:srgbClr val="FF0000"/>
                </a:solidFill>
              </a:rPr>
              <a:t>)</a:t>
            </a:r>
            <a:r>
              <a:rPr lang="es-CO" b="0" dirty="0"/>
              <a:t/>
            </a:r>
            <a:br>
              <a:rPr lang="es-CO" b="0" dirty="0"/>
            </a:br>
            <a:endParaRPr lang="es-CO" b="0" dirty="0"/>
          </a:p>
        </p:txBody>
      </p:sp>
    </p:spTree>
    <p:extLst>
      <p:ext uri="{BB962C8B-B14F-4D97-AF65-F5344CB8AC3E}">
        <p14:creationId xmlns:p14="http://schemas.microsoft.com/office/powerpoint/2010/main" val="26314726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heel(1)">
                                      <p:cBhvr>
                                        <p:cTn id="1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08712"/>
          </a:xfrm>
        </p:spPr>
        <p:txBody>
          <a:bodyPr>
            <a:normAutofit fontScale="85000" lnSpcReduction="10000"/>
          </a:bodyPr>
          <a:lstStyle/>
          <a:p>
            <a:pPr algn="ctr"/>
            <a:r>
              <a:rPr lang="es-CO" sz="2600" dirty="0" smtClean="0">
                <a:latin typeface="Agency FB" pitchFamily="34" charset="0"/>
              </a:rPr>
              <a:t>LA </a:t>
            </a:r>
            <a:r>
              <a:rPr lang="es-CO" sz="2600" dirty="0">
                <a:latin typeface="Agency FB" pitchFamily="34" charset="0"/>
              </a:rPr>
              <a:t>IGLESIA COMO FAMILIA NOS DA UN SENTIMIENTO DE SEGURIDAD</a:t>
            </a:r>
            <a:r>
              <a:rPr lang="es-CO" sz="2400" dirty="0">
                <a:latin typeface="Agency FB" pitchFamily="34" charset="0"/>
              </a:rPr>
              <a:t/>
            </a:r>
            <a:br>
              <a:rPr lang="es-CO" sz="2400" dirty="0">
                <a:latin typeface="Agency FB" pitchFamily="34" charset="0"/>
              </a:rPr>
            </a:br>
            <a:r>
              <a:rPr lang="es-CO" dirty="0"/>
              <a:t/>
            </a:r>
            <a:br>
              <a:rPr lang="es-CO" dirty="0"/>
            </a:br>
            <a:r>
              <a:rPr lang="es-CO" sz="3900" u="sng" dirty="0">
                <a:solidFill>
                  <a:srgbClr val="FF0000"/>
                </a:solidFill>
                <a:latin typeface="Agency FB" pitchFamily="34" charset="0"/>
              </a:rPr>
              <a:t>1. Debemos ser atendidos al nacer. </a:t>
            </a:r>
            <a:endParaRPr lang="es-CO" sz="3900" u="sng" dirty="0" smtClean="0">
              <a:solidFill>
                <a:srgbClr val="FF0000"/>
              </a:solidFill>
              <a:latin typeface="Agency FB" pitchFamily="34" charset="0"/>
            </a:endParaRPr>
          </a:p>
          <a:p>
            <a:pPr algn="ctr"/>
            <a:r>
              <a:rPr lang="es-CO" sz="2600" b="0" dirty="0" smtClean="0"/>
              <a:t>Así </a:t>
            </a:r>
            <a:r>
              <a:rPr lang="es-CO" sz="2600" b="0" dirty="0"/>
              <a:t>como un bebé es recibido con alegría y es atendido con especial cuidado, la iglesia como una familia debe proveer para el recién convertido su seguridad, de modo que pueda haber un crecimiento sustentado. </a:t>
            </a:r>
            <a:endParaRPr lang="es-CO" sz="2600" b="0" dirty="0" smtClean="0"/>
          </a:p>
          <a:p>
            <a:pPr algn="ctr"/>
            <a:r>
              <a:rPr lang="es-CO" sz="2600" b="0" dirty="0" smtClean="0"/>
              <a:t>Pedro </a:t>
            </a:r>
            <a:r>
              <a:rPr lang="es-CO" sz="2600" b="0" dirty="0"/>
              <a:t>nos presenta la figura del infante que busca la leche como su principal alimento al compararlo con la lecha espiritual que debe ser bebida para el crecimiento. A los que entran a esta familia les dice</a:t>
            </a:r>
            <a:r>
              <a:rPr lang="es-CO" sz="2600" b="0" dirty="0" smtClean="0"/>
              <a:t>:</a:t>
            </a:r>
          </a:p>
          <a:p>
            <a:pPr algn="ctr"/>
            <a:r>
              <a:rPr lang="es-CO" sz="2600" b="0" dirty="0" smtClean="0"/>
              <a:t> </a:t>
            </a:r>
            <a:r>
              <a:rPr lang="es-CO" sz="2600" b="0" dirty="0"/>
              <a:t>“</a:t>
            </a:r>
            <a:r>
              <a:rPr lang="es-CO" sz="2600" dirty="0"/>
              <a:t>Desead, como niños recién nacidos, la leche espiritual no adulterada, para que por ella crezcáis para salvación</a:t>
            </a:r>
            <a:r>
              <a:rPr lang="es-CO" sz="2600" b="0" dirty="0" smtClean="0"/>
              <a:t>”</a:t>
            </a:r>
          </a:p>
          <a:p>
            <a:pPr algn="ctr"/>
            <a:r>
              <a:rPr lang="es-CO" sz="2600" b="0" dirty="0" smtClean="0"/>
              <a:t> </a:t>
            </a:r>
            <a:r>
              <a:rPr lang="es-CO" sz="2600" b="0" dirty="0">
                <a:solidFill>
                  <a:srgbClr val="FF0000"/>
                </a:solidFill>
              </a:rPr>
              <a:t>(1 Pe. 2:2).</a:t>
            </a:r>
            <a:r>
              <a:rPr lang="es-CO" sz="2600" b="0" dirty="0"/>
              <a:t> </a:t>
            </a:r>
            <a:endParaRPr lang="es-CO" sz="2600" b="0" dirty="0" smtClean="0"/>
          </a:p>
          <a:p>
            <a:pPr algn="ctr"/>
            <a:r>
              <a:rPr lang="es-CO" sz="2600" b="0" dirty="0" smtClean="0"/>
              <a:t>Esta </a:t>
            </a:r>
            <a:r>
              <a:rPr lang="es-CO" sz="2600" b="0" dirty="0"/>
              <a:t>debe ser la tarea más cuidadosa de la </a:t>
            </a:r>
            <a:r>
              <a:rPr lang="es-CO" sz="2600" b="0" dirty="0" smtClean="0"/>
              <a:t>iglesia, alimentar con amor al nuevo miembro de la familia. </a:t>
            </a:r>
            <a:r>
              <a:rPr lang="es-CO" sz="2600" b="0" dirty="0"/>
              <a:t>Llegamos a ser parte de la familia de Dios mediante el nuevo </a:t>
            </a:r>
            <a:r>
              <a:rPr lang="es-CO" sz="2600" b="0" dirty="0" smtClean="0"/>
              <a:t>nacimiento a través del bautismo, y una relación estrecha con Cristo. Por tanto, nuestra </a:t>
            </a:r>
            <a:r>
              <a:rPr lang="es-CO" sz="2600" b="0" dirty="0"/>
              <a:t>tarea </a:t>
            </a:r>
            <a:r>
              <a:rPr lang="es-CO" sz="2600" b="0" dirty="0" smtClean="0"/>
              <a:t>es alimentar </a:t>
            </a:r>
            <a:r>
              <a:rPr lang="es-CO" sz="2600" b="0" dirty="0"/>
              <a:t>adecuadamente a los recién </a:t>
            </a:r>
            <a:r>
              <a:rPr lang="es-CO" sz="2600" b="0" dirty="0" smtClean="0"/>
              <a:t>nacidos espirituales.</a:t>
            </a:r>
            <a:r>
              <a:rPr lang="es-CO" sz="2600" b="0" dirty="0"/>
              <a:t/>
            </a:r>
            <a:br>
              <a:rPr lang="es-CO" sz="2600" b="0" dirty="0"/>
            </a:br>
            <a:endParaRPr lang="es-CO" sz="2600" b="0" dirty="0"/>
          </a:p>
        </p:txBody>
      </p:sp>
    </p:spTree>
    <p:extLst>
      <p:ext uri="{BB962C8B-B14F-4D97-AF65-F5344CB8AC3E}">
        <p14:creationId xmlns:p14="http://schemas.microsoft.com/office/powerpoint/2010/main" val="33564357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80">
                                          <p:stCondLst>
                                            <p:cond delay="0"/>
                                          </p:stCondLst>
                                        </p:cTn>
                                        <p:tgtEl>
                                          <p:spTgt spid="3">
                                            <p:txEl>
                                              <p:pRg st="2" end="2"/>
                                            </p:txEl>
                                          </p:spTgt>
                                        </p:tgtEl>
                                      </p:cBhvr>
                                    </p:animEffect>
                                    <p:anim calcmode="lin" valueType="num">
                                      <p:cBhvr>
                                        <p:cTn id="1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2" end="2"/>
                                            </p:txEl>
                                          </p:spTgt>
                                        </p:tgtEl>
                                      </p:cBhvr>
                                      <p:to x="100000" y="60000"/>
                                    </p:animScale>
                                    <p:animScale>
                                      <p:cBhvr>
                                        <p:cTn id="19" dur="166" decel="50000">
                                          <p:stCondLst>
                                            <p:cond delay="676"/>
                                          </p:stCondLst>
                                        </p:cTn>
                                        <p:tgtEl>
                                          <p:spTgt spid="3">
                                            <p:txEl>
                                              <p:pRg st="2" end="2"/>
                                            </p:txEl>
                                          </p:spTgt>
                                        </p:tgtEl>
                                      </p:cBhvr>
                                      <p:to x="100000" y="100000"/>
                                    </p:animScale>
                                    <p:animScale>
                                      <p:cBhvr>
                                        <p:cTn id="20" dur="26">
                                          <p:stCondLst>
                                            <p:cond delay="1312"/>
                                          </p:stCondLst>
                                        </p:cTn>
                                        <p:tgtEl>
                                          <p:spTgt spid="3">
                                            <p:txEl>
                                              <p:pRg st="2" end="2"/>
                                            </p:txEl>
                                          </p:spTgt>
                                        </p:tgtEl>
                                      </p:cBhvr>
                                      <p:to x="100000" y="80000"/>
                                    </p:animScale>
                                    <p:animScale>
                                      <p:cBhvr>
                                        <p:cTn id="21" dur="166" decel="50000">
                                          <p:stCondLst>
                                            <p:cond delay="1338"/>
                                          </p:stCondLst>
                                        </p:cTn>
                                        <p:tgtEl>
                                          <p:spTgt spid="3">
                                            <p:txEl>
                                              <p:pRg st="2" end="2"/>
                                            </p:txEl>
                                          </p:spTgt>
                                        </p:tgtEl>
                                      </p:cBhvr>
                                      <p:to x="100000" y="100000"/>
                                    </p:animScale>
                                    <p:animScale>
                                      <p:cBhvr>
                                        <p:cTn id="22" dur="26">
                                          <p:stCondLst>
                                            <p:cond delay="1642"/>
                                          </p:stCondLst>
                                        </p:cTn>
                                        <p:tgtEl>
                                          <p:spTgt spid="3">
                                            <p:txEl>
                                              <p:pRg st="2" end="2"/>
                                            </p:txEl>
                                          </p:spTgt>
                                        </p:tgtEl>
                                      </p:cBhvr>
                                      <p:to x="100000" y="90000"/>
                                    </p:animScale>
                                    <p:animScale>
                                      <p:cBhvr>
                                        <p:cTn id="23" dur="166" decel="50000">
                                          <p:stCondLst>
                                            <p:cond delay="1668"/>
                                          </p:stCondLst>
                                        </p:cTn>
                                        <p:tgtEl>
                                          <p:spTgt spid="3">
                                            <p:txEl>
                                              <p:pRg st="2" end="2"/>
                                            </p:txEl>
                                          </p:spTgt>
                                        </p:tgtEl>
                                      </p:cBhvr>
                                      <p:to x="100000" y="100000"/>
                                    </p:animScale>
                                    <p:animScale>
                                      <p:cBhvr>
                                        <p:cTn id="24" dur="26">
                                          <p:stCondLst>
                                            <p:cond delay="1808"/>
                                          </p:stCondLst>
                                        </p:cTn>
                                        <p:tgtEl>
                                          <p:spTgt spid="3">
                                            <p:txEl>
                                              <p:pRg st="2" end="2"/>
                                            </p:txEl>
                                          </p:spTgt>
                                        </p:tgtEl>
                                      </p:cBhvr>
                                      <p:to x="100000" y="95000"/>
                                    </p:animScale>
                                    <p:animScale>
                                      <p:cBhvr>
                                        <p:cTn id="25" dur="166" decel="50000">
                                          <p:stCondLst>
                                            <p:cond delay="1834"/>
                                          </p:stCondLst>
                                        </p:cTn>
                                        <p:tgtEl>
                                          <p:spTgt spid="3">
                                            <p:txEl>
                                              <p:pRg st="2" end="2"/>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80">
                                          <p:stCondLst>
                                            <p:cond delay="0"/>
                                          </p:stCondLst>
                                        </p:cTn>
                                        <p:tgtEl>
                                          <p:spTgt spid="3">
                                            <p:txEl>
                                              <p:pRg st="3" end="3"/>
                                            </p:txEl>
                                          </p:spTgt>
                                        </p:tgtEl>
                                      </p:cBhvr>
                                    </p:animEffect>
                                    <p:anim calcmode="lin" valueType="num">
                                      <p:cBhvr>
                                        <p:cTn id="29"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3" end="3"/>
                                            </p:txEl>
                                          </p:spTgt>
                                        </p:tgtEl>
                                      </p:cBhvr>
                                      <p:to x="100000" y="60000"/>
                                    </p:animScale>
                                    <p:animScale>
                                      <p:cBhvr>
                                        <p:cTn id="35" dur="166" decel="50000">
                                          <p:stCondLst>
                                            <p:cond delay="676"/>
                                          </p:stCondLst>
                                        </p:cTn>
                                        <p:tgtEl>
                                          <p:spTgt spid="3">
                                            <p:txEl>
                                              <p:pRg st="3" end="3"/>
                                            </p:txEl>
                                          </p:spTgt>
                                        </p:tgtEl>
                                      </p:cBhvr>
                                      <p:to x="100000" y="100000"/>
                                    </p:animScale>
                                    <p:animScale>
                                      <p:cBhvr>
                                        <p:cTn id="36" dur="26">
                                          <p:stCondLst>
                                            <p:cond delay="1312"/>
                                          </p:stCondLst>
                                        </p:cTn>
                                        <p:tgtEl>
                                          <p:spTgt spid="3">
                                            <p:txEl>
                                              <p:pRg st="3" end="3"/>
                                            </p:txEl>
                                          </p:spTgt>
                                        </p:tgtEl>
                                      </p:cBhvr>
                                      <p:to x="100000" y="80000"/>
                                    </p:animScale>
                                    <p:animScale>
                                      <p:cBhvr>
                                        <p:cTn id="37" dur="166" decel="50000">
                                          <p:stCondLst>
                                            <p:cond delay="1338"/>
                                          </p:stCondLst>
                                        </p:cTn>
                                        <p:tgtEl>
                                          <p:spTgt spid="3">
                                            <p:txEl>
                                              <p:pRg st="3" end="3"/>
                                            </p:txEl>
                                          </p:spTgt>
                                        </p:tgtEl>
                                      </p:cBhvr>
                                      <p:to x="100000" y="100000"/>
                                    </p:animScale>
                                    <p:animScale>
                                      <p:cBhvr>
                                        <p:cTn id="38" dur="26">
                                          <p:stCondLst>
                                            <p:cond delay="1642"/>
                                          </p:stCondLst>
                                        </p:cTn>
                                        <p:tgtEl>
                                          <p:spTgt spid="3">
                                            <p:txEl>
                                              <p:pRg st="3" end="3"/>
                                            </p:txEl>
                                          </p:spTgt>
                                        </p:tgtEl>
                                      </p:cBhvr>
                                      <p:to x="100000" y="90000"/>
                                    </p:animScale>
                                    <p:animScale>
                                      <p:cBhvr>
                                        <p:cTn id="39" dur="166" decel="50000">
                                          <p:stCondLst>
                                            <p:cond delay="1668"/>
                                          </p:stCondLst>
                                        </p:cTn>
                                        <p:tgtEl>
                                          <p:spTgt spid="3">
                                            <p:txEl>
                                              <p:pRg st="3" end="3"/>
                                            </p:txEl>
                                          </p:spTgt>
                                        </p:tgtEl>
                                      </p:cBhvr>
                                      <p:to x="100000" y="100000"/>
                                    </p:animScale>
                                    <p:animScale>
                                      <p:cBhvr>
                                        <p:cTn id="40" dur="26">
                                          <p:stCondLst>
                                            <p:cond delay="1808"/>
                                          </p:stCondLst>
                                        </p:cTn>
                                        <p:tgtEl>
                                          <p:spTgt spid="3">
                                            <p:txEl>
                                              <p:pRg st="3" end="3"/>
                                            </p:txEl>
                                          </p:spTgt>
                                        </p:tgtEl>
                                      </p:cBhvr>
                                      <p:to x="100000" y="95000"/>
                                    </p:animScale>
                                    <p:animScale>
                                      <p:cBhvr>
                                        <p:cTn id="41" dur="166" decel="50000">
                                          <p:stCondLst>
                                            <p:cond delay="1834"/>
                                          </p:stCondLst>
                                        </p:cTn>
                                        <p:tgtEl>
                                          <p:spTgt spid="3">
                                            <p:txEl>
                                              <p:pRg st="3" end="3"/>
                                            </p:txEl>
                                          </p:spTgt>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wipe(down)">
                                      <p:cBhvr>
                                        <p:cTn id="44" dur="580">
                                          <p:stCondLst>
                                            <p:cond delay="0"/>
                                          </p:stCondLst>
                                        </p:cTn>
                                        <p:tgtEl>
                                          <p:spTgt spid="3">
                                            <p:txEl>
                                              <p:pRg st="4" end="4"/>
                                            </p:txEl>
                                          </p:spTgt>
                                        </p:tgtEl>
                                      </p:cBhvr>
                                    </p:animEffect>
                                    <p:anim calcmode="lin" valueType="num">
                                      <p:cBhvr>
                                        <p:cTn id="45"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4" end="4"/>
                                            </p:txEl>
                                          </p:spTgt>
                                        </p:tgtEl>
                                      </p:cBhvr>
                                      <p:to x="100000" y="60000"/>
                                    </p:animScale>
                                    <p:animScale>
                                      <p:cBhvr>
                                        <p:cTn id="51" dur="166" decel="50000">
                                          <p:stCondLst>
                                            <p:cond delay="676"/>
                                          </p:stCondLst>
                                        </p:cTn>
                                        <p:tgtEl>
                                          <p:spTgt spid="3">
                                            <p:txEl>
                                              <p:pRg st="4" end="4"/>
                                            </p:txEl>
                                          </p:spTgt>
                                        </p:tgtEl>
                                      </p:cBhvr>
                                      <p:to x="100000" y="100000"/>
                                    </p:animScale>
                                    <p:animScale>
                                      <p:cBhvr>
                                        <p:cTn id="52" dur="26">
                                          <p:stCondLst>
                                            <p:cond delay="1312"/>
                                          </p:stCondLst>
                                        </p:cTn>
                                        <p:tgtEl>
                                          <p:spTgt spid="3">
                                            <p:txEl>
                                              <p:pRg st="4" end="4"/>
                                            </p:txEl>
                                          </p:spTgt>
                                        </p:tgtEl>
                                      </p:cBhvr>
                                      <p:to x="100000" y="80000"/>
                                    </p:animScale>
                                    <p:animScale>
                                      <p:cBhvr>
                                        <p:cTn id="53" dur="166" decel="50000">
                                          <p:stCondLst>
                                            <p:cond delay="1338"/>
                                          </p:stCondLst>
                                        </p:cTn>
                                        <p:tgtEl>
                                          <p:spTgt spid="3">
                                            <p:txEl>
                                              <p:pRg st="4" end="4"/>
                                            </p:txEl>
                                          </p:spTgt>
                                        </p:tgtEl>
                                      </p:cBhvr>
                                      <p:to x="100000" y="100000"/>
                                    </p:animScale>
                                    <p:animScale>
                                      <p:cBhvr>
                                        <p:cTn id="54" dur="26">
                                          <p:stCondLst>
                                            <p:cond delay="1642"/>
                                          </p:stCondLst>
                                        </p:cTn>
                                        <p:tgtEl>
                                          <p:spTgt spid="3">
                                            <p:txEl>
                                              <p:pRg st="4" end="4"/>
                                            </p:txEl>
                                          </p:spTgt>
                                        </p:tgtEl>
                                      </p:cBhvr>
                                      <p:to x="100000" y="90000"/>
                                    </p:animScale>
                                    <p:animScale>
                                      <p:cBhvr>
                                        <p:cTn id="55" dur="166" decel="50000">
                                          <p:stCondLst>
                                            <p:cond delay="1668"/>
                                          </p:stCondLst>
                                        </p:cTn>
                                        <p:tgtEl>
                                          <p:spTgt spid="3">
                                            <p:txEl>
                                              <p:pRg st="4" end="4"/>
                                            </p:txEl>
                                          </p:spTgt>
                                        </p:tgtEl>
                                      </p:cBhvr>
                                      <p:to x="100000" y="100000"/>
                                    </p:animScale>
                                    <p:animScale>
                                      <p:cBhvr>
                                        <p:cTn id="56" dur="26">
                                          <p:stCondLst>
                                            <p:cond delay="1808"/>
                                          </p:stCondLst>
                                        </p:cTn>
                                        <p:tgtEl>
                                          <p:spTgt spid="3">
                                            <p:txEl>
                                              <p:pRg st="4" end="4"/>
                                            </p:txEl>
                                          </p:spTgt>
                                        </p:tgtEl>
                                      </p:cBhvr>
                                      <p:to x="100000" y="95000"/>
                                    </p:animScale>
                                    <p:animScale>
                                      <p:cBhvr>
                                        <p:cTn id="57" dur="166" decel="50000">
                                          <p:stCondLst>
                                            <p:cond delay="1834"/>
                                          </p:stCondLst>
                                        </p:cTn>
                                        <p:tgtEl>
                                          <p:spTgt spid="3">
                                            <p:txEl>
                                              <p:pRg st="4" end="4"/>
                                            </p:txEl>
                                          </p:spTgt>
                                        </p:tgtEl>
                                      </p:cBhvr>
                                      <p:to x="100000" y="100000"/>
                                    </p:animScale>
                                  </p:childTnLst>
                                </p:cTn>
                              </p:par>
                              <p:par>
                                <p:cTn id="58" presetID="26" presetClass="entr" presetSubtype="0" fill="hold" nodeType="with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wipe(down)">
                                      <p:cBhvr>
                                        <p:cTn id="60" dur="580">
                                          <p:stCondLst>
                                            <p:cond delay="0"/>
                                          </p:stCondLst>
                                        </p:cTn>
                                        <p:tgtEl>
                                          <p:spTgt spid="3">
                                            <p:txEl>
                                              <p:pRg st="5" end="5"/>
                                            </p:txEl>
                                          </p:spTgt>
                                        </p:tgtEl>
                                      </p:cBhvr>
                                    </p:animEffect>
                                    <p:anim calcmode="lin" valueType="num">
                                      <p:cBhvr>
                                        <p:cTn id="61"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6" dur="26">
                                          <p:stCondLst>
                                            <p:cond delay="650"/>
                                          </p:stCondLst>
                                        </p:cTn>
                                        <p:tgtEl>
                                          <p:spTgt spid="3">
                                            <p:txEl>
                                              <p:pRg st="5" end="5"/>
                                            </p:txEl>
                                          </p:spTgt>
                                        </p:tgtEl>
                                      </p:cBhvr>
                                      <p:to x="100000" y="60000"/>
                                    </p:animScale>
                                    <p:animScale>
                                      <p:cBhvr>
                                        <p:cTn id="67" dur="166" decel="50000">
                                          <p:stCondLst>
                                            <p:cond delay="676"/>
                                          </p:stCondLst>
                                        </p:cTn>
                                        <p:tgtEl>
                                          <p:spTgt spid="3">
                                            <p:txEl>
                                              <p:pRg st="5" end="5"/>
                                            </p:txEl>
                                          </p:spTgt>
                                        </p:tgtEl>
                                      </p:cBhvr>
                                      <p:to x="100000" y="100000"/>
                                    </p:animScale>
                                    <p:animScale>
                                      <p:cBhvr>
                                        <p:cTn id="68" dur="26">
                                          <p:stCondLst>
                                            <p:cond delay="1312"/>
                                          </p:stCondLst>
                                        </p:cTn>
                                        <p:tgtEl>
                                          <p:spTgt spid="3">
                                            <p:txEl>
                                              <p:pRg st="5" end="5"/>
                                            </p:txEl>
                                          </p:spTgt>
                                        </p:tgtEl>
                                      </p:cBhvr>
                                      <p:to x="100000" y="80000"/>
                                    </p:animScale>
                                    <p:animScale>
                                      <p:cBhvr>
                                        <p:cTn id="69" dur="166" decel="50000">
                                          <p:stCondLst>
                                            <p:cond delay="1338"/>
                                          </p:stCondLst>
                                        </p:cTn>
                                        <p:tgtEl>
                                          <p:spTgt spid="3">
                                            <p:txEl>
                                              <p:pRg st="5" end="5"/>
                                            </p:txEl>
                                          </p:spTgt>
                                        </p:tgtEl>
                                      </p:cBhvr>
                                      <p:to x="100000" y="100000"/>
                                    </p:animScale>
                                    <p:animScale>
                                      <p:cBhvr>
                                        <p:cTn id="70" dur="26">
                                          <p:stCondLst>
                                            <p:cond delay="1642"/>
                                          </p:stCondLst>
                                        </p:cTn>
                                        <p:tgtEl>
                                          <p:spTgt spid="3">
                                            <p:txEl>
                                              <p:pRg st="5" end="5"/>
                                            </p:txEl>
                                          </p:spTgt>
                                        </p:tgtEl>
                                      </p:cBhvr>
                                      <p:to x="100000" y="90000"/>
                                    </p:animScale>
                                    <p:animScale>
                                      <p:cBhvr>
                                        <p:cTn id="71" dur="166" decel="50000">
                                          <p:stCondLst>
                                            <p:cond delay="1668"/>
                                          </p:stCondLst>
                                        </p:cTn>
                                        <p:tgtEl>
                                          <p:spTgt spid="3">
                                            <p:txEl>
                                              <p:pRg st="5" end="5"/>
                                            </p:txEl>
                                          </p:spTgt>
                                        </p:tgtEl>
                                      </p:cBhvr>
                                      <p:to x="100000" y="100000"/>
                                    </p:animScale>
                                    <p:animScale>
                                      <p:cBhvr>
                                        <p:cTn id="72" dur="26">
                                          <p:stCondLst>
                                            <p:cond delay="1808"/>
                                          </p:stCondLst>
                                        </p:cTn>
                                        <p:tgtEl>
                                          <p:spTgt spid="3">
                                            <p:txEl>
                                              <p:pRg st="5" end="5"/>
                                            </p:txEl>
                                          </p:spTgt>
                                        </p:tgtEl>
                                      </p:cBhvr>
                                      <p:to x="100000" y="95000"/>
                                    </p:animScale>
                                    <p:animScale>
                                      <p:cBhvr>
                                        <p:cTn id="73"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712968" cy="6408712"/>
          </a:xfrm>
        </p:spPr>
        <p:txBody>
          <a:bodyPr>
            <a:normAutofit fontScale="92500" lnSpcReduction="10000"/>
          </a:bodyPr>
          <a:lstStyle/>
          <a:p>
            <a:pPr algn="ctr"/>
            <a:r>
              <a:rPr lang="es-CO" sz="3200" u="sng" dirty="0">
                <a:solidFill>
                  <a:srgbClr val="FF0000"/>
                </a:solidFill>
              </a:rPr>
              <a:t>2. Las promesas de provisión son para </a:t>
            </a:r>
            <a:r>
              <a:rPr lang="es-CO" sz="3200" u="sng" dirty="0" smtClean="0">
                <a:solidFill>
                  <a:srgbClr val="FF0000"/>
                </a:solidFill>
              </a:rPr>
              <a:t>todos.</a:t>
            </a:r>
          </a:p>
          <a:p>
            <a:pPr algn="ctr"/>
            <a:r>
              <a:rPr lang="es-CO" sz="2400" b="0" dirty="0" smtClean="0"/>
              <a:t>Una </a:t>
            </a:r>
            <a:r>
              <a:rPr lang="es-CO" sz="2400" b="0" dirty="0"/>
              <a:t>de las primeras cosas que aprende el nuevo miembro de la familia de Dios es que el cuenta con el Dios de toda provisión. </a:t>
            </a:r>
            <a:endParaRPr lang="es-CO" sz="2400" b="0" dirty="0" smtClean="0"/>
          </a:p>
          <a:p>
            <a:pPr algn="ctr"/>
            <a:endParaRPr lang="es-CO" sz="2400" b="0" dirty="0" smtClean="0"/>
          </a:p>
          <a:p>
            <a:pPr algn="ctr"/>
            <a:r>
              <a:rPr lang="es-CO" sz="2400" b="0" dirty="0" smtClean="0"/>
              <a:t>Además </a:t>
            </a:r>
            <a:r>
              <a:rPr lang="es-CO" sz="2400" b="0" dirty="0"/>
              <a:t>de darle la promesa espiritual que él “</a:t>
            </a:r>
            <a:r>
              <a:rPr lang="es-CO" sz="2400" dirty="0"/>
              <a:t>es poderoso para guardaros sin caída, y presentaros sin mancha delante de su gloria con gran alegría</a:t>
            </a:r>
            <a:r>
              <a:rPr lang="es-CO" sz="2400" b="0" dirty="0"/>
              <a:t>” </a:t>
            </a:r>
            <a:r>
              <a:rPr lang="es-CO" sz="2400" b="0" dirty="0">
                <a:solidFill>
                  <a:srgbClr val="FF0000"/>
                </a:solidFill>
              </a:rPr>
              <a:t>(Judas 24), </a:t>
            </a:r>
            <a:r>
              <a:rPr lang="es-CO" sz="2400" b="0" dirty="0"/>
              <a:t>también escucha la gran promesa que Cristo dejara tocante a las necesidades materiales: </a:t>
            </a:r>
            <a:r>
              <a:rPr lang="es-CO" sz="2400" dirty="0" smtClean="0"/>
              <a:t>«No </a:t>
            </a:r>
            <a:r>
              <a:rPr lang="es-CO" sz="2400" dirty="0"/>
              <a:t>os afanéis, pues, diciendo: ¿Qué comeremos, o qué beberemos, o qué vestiremos? Porque los gentiles buscan todas estas cosas; pero vuestro Padre celestial sabe que tenéis necesidad de todas estas </a:t>
            </a:r>
            <a:r>
              <a:rPr lang="es-CO" sz="2400" dirty="0" smtClean="0"/>
              <a:t>cosas»</a:t>
            </a:r>
            <a:r>
              <a:rPr lang="es-CO" sz="2400" b="0" dirty="0" smtClean="0"/>
              <a:t> </a:t>
            </a:r>
            <a:r>
              <a:rPr lang="es-CO" sz="2400" b="0" dirty="0">
                <a:solidFill>
                  <a:srgbClr val="FF0000"/>
                </a:solidFill>
              </a:rPr>
              <a:t>(Mateo 6.31-32). </a:t>
            </a:r>
            <a:endParaRPr lang="es-CO" sz="2400" b="0" dirty="0" smtClean="0">
              <a:solidFill>
                <a:srgbClr val="FF0000"/>
              </a:solidFill>
            </a:endParaRPr>
          </a:p>
          <a:p>
            <a:pPr algn="ctr"/>
            <a:endParaRPr lang="es-CO" sz="2400" b="0" dirty="0" smtClean="0"/>
          </a:p>
          <a:p>
            <a:pPr algn="ctr"/>
            <a:r>
              <a:rPr lang="es-CO" sz="2400" b="0" dirty="0" smtClean="0"/>
              <a:t>La </a:t>
            </a:r>
            <a:r>
              <a:rPr lang="es-CO" sz="2400" b="0" dirty="0"/>
              <a:t>seguridad que sentimos es que en medio de las más fuertes crisis de nuestras vidas, el creyente no se quedará allí. Él no entra en pánico ni en desesperación porque toda su vida ahora está en las manos del Señor. Él llega </a:t>
            </a:r>
            <a:r>
              <a:rPr lang="es-CO" sz="2400" b="0" dirty="0" smtClean="0"/>
              <a:t>a aprender </a:t>
            </a:r>
            <a:r>
              <a:rPr lang="es-CO" sz="2400" b="0" dirty="0"/>
              <a:t>que “</a:t>
            </a:r>
            <a:r>
              <a:rPr lang="es-CO" sz="2400" dirty="0"/>
              <a:t>vuestro Padre celestial sabe que tenéis necesidad</a:t>
            </a:r>
            <a:r>
              <a:rPr lang="es-CO" sz="2400" b="0" dirty="0" smtClean="0"/>
              <a:t>…”.</a:t>
            </a:r>
            <a:endParaRPr lang="es-CO" sz="2400" b="0" dirty="0"/>
          </a:p>
          <a:p>
            <a:endParaRPr lang="es-CO" dirty="0"/>
          </a:p>
        </p:txBody>
      </p:sp>
    </p:spTree>
    <p:extLst>
      <p:ext uri="{BB962C8B-B14F-4D97-AF65-F5344CB8AC3E}">
        <p14:creationId xmlns:p14="http://schemas.microsoft.com/office/powerpoint/2010/main" val="40826431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wipe(down)">
                                      <p:cBhvr>
                                        <p:cTn id="15" dur="580">
                                          <p:stCondLst>
                                            <p:cond delay="0"/>
                                          </p:stCondLst>
                                        </p:cTn>
                                        <p:tgtEl>
                                          <p:spTgt spid="3">
                                            <p:txEl>
                                              <p:pRg st="5" end="5"/>
                                            </p:txEl>
                                          </p:spTgt>
                                        </p:tgtEl>
                                      </p:cBhvr>
                                    </p:animEffect>
                                    <p:anim calcmode="lin" valueType="num">
                                      <p:cBhvr>
                                        <p:cTn id="1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5" end="5"/>
                                            </p:txEl>
                                          </p:spTgt>
                                        </p:tgtEl>
                                      </p:cBhvr>
                                      <p:to x="100000" y="60000"/>
                                    </p:animScale>
                                    <p:animScale>
                                      <p:cBhvr>
                                        <p:cTn id="22" dur="166" decel="50000">
                                          <p:stCondLst>
                                            <p:cond delay="676"/>
                                          </p:stCondLst>
                                        </p:cTn>
                                        <p:tgtEl>
                                          <p:spTgt spid="3">
                                            <p:txEl>
                                              <p:pRg st="5" end="5"/>
                                            </p:txEl>
                                          </p:spTgt>
                                        </p:tgtEl>
                                      </p:cBhvr>
                                      <p:to x="100000" y="100000"/>
                                    </p:animScale>
                                    <p:animScale>
                                      <p:cBhvr>
                                        <p:cTn id="23" dur="26">
                                          <p:stCondLst>
                                            <p:cond delay="1312"/>
                                          </p:stCondLst>
                                        </p:cTn>
                                        <p:tgtEl>
                                          <p:spTgt spid="3">
                                            <p:txEl>
                                              <p:pRg st="5" end="5"/>
                                            </p:txEl>
                                          </p:spTgt>
                                        </p:tgtEl>
                                      </p:cBhvr>
                                      <p:to x="100000" y="80000"/>
                                    </p:animScale>
                                    <p:animScale>
                                      <p:cBhvr>
                                        <p:cTn id="24" dur="166" decel="50000">
                                          <p:stCondLst>
                                            <p:cond delay="1338"/>
                                          </p:stCondLst>
                                        </p:cTn>
                                        <p:tgtEl>
                                          <p:spTgt spid="3">
                                            <p:txEl>
                                              <p:pRg st="5" end="5"/>
                                            </p:txEl>
                                          </p:spTgt>
                                        </p:tgtEl>
                                      </p:cBhvr>
                                      <p:to x="100000" y="100000"/>
                                    </p:animScale>
                                    <p:animScale>
                                      <p:cBhvr>
                                        <p:cTn id="25" dur="26">
                                          <p:stCondLst>
                                            <p:cond delay="1642"/>
                                          </p:stCondLst>
                                        </p:cTn>
                                        <p:tgtEl>
                                          <p:spTgt spid="3">
                                            <p:txEl>
                                              <p:pRg st="5" end="5"/>
                                            </p:txEl>
                                          </p:spTgt>
                                        </p:tgtEl>
                                      </p:cBhvr>
                                      <p:to x="100000" y="90000"/>
                                    </p:animScale>
                                    <p:animScale>
                                      <p:cBhvr>
                                        <p:cTn id="26" dur="166" decel="50000">
                                          <p:stCondLst>
                                            <p:cond delay="1668"/>
                                          </p:stCondLst>
                                        </p:cTn>
                                        <p:tgtEl>
                                          <p:spTgt spid="3">
                                            <p:txEl>
                                              <p:pRg st="5" end="5"/>
                                            </p:txEl>
                                          </p:spTgt>
                                        </p:tgtEl>
                                      </p:cBhvr>
                                      <p:to x="100000" y="100000"/>
                                    </p:animScale>
                                    <p:animScale>
                                      <p:cBhvr>
                                        <p:cTn id="27" dur="26">
                                          <p:stCondLst>
                                            <p:cond delay="1808"/>
                                          </p:stCondLst>
                                        </p:cTn>
                                        <p:tgtEl>
                                          <p:spTgt spid="3">
                                            <p:txEl>
                                              <p:pRg st="5" end="5"/>
                                            </p:txEl>
                                          </p:spTgt>
                                        </p:tgtEl>
                                      </p:cBhvr>
                                      <p:to x="100000" y="95000"/>
                                    </p:animScale>
                                    <p:animScale>
                                      <p:cBhvr>
                                        <p:cTn id="28"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568952" cy="6408712"/>
          </a:xfrm>
        </p:spPr>
        <p:txBody>
          <a:bodyPr>
            <a:normAutofit fontScale="92500" lnSpcReduction="10000"/>
          </a:bodyPr>
          <a:lstStyle/>
          <a:p>
            <a:pPr algn="ctr"/>
            <a:r>
              <a:rPr lang="es-CO" sz="3200" u="sng" dirty="0">
                <a:solidFill>
                  <a:srgbClr val="FF0000"/>
                </a:solidFill>
              </a:rPr>
              <a:t>3. Aliento para los tiempos de desánimo. </a:t>
            </a:r>
            <a:endParaRPr lang="es-CO" sz="3200" u="sng" dirty="0" smtClean="0">
              <a:solidFill>
                <a:srgbClr val="FF0000"/>
              </a:solidFill>
            </a:endParaRPr>
          </a:p>
          <a:p>
            <a:pPr algn="ctr"/>
            <a:r>
              <a:rPr lang="es-CO" sz="2400" dirty="0" smtClean="0"/>
              <a:t>    </a:t>
            </a:r>
            <a:r>
              <a:rPr lang="es-CO" sz="2400" b="0" dirty="0" smtClean="0"/>
              <a:t>Los </a:t>
            </a:r>
            <a:r>
              <a:rPr lang="es-CO" sz="2400" b="0" dirty="0"/>
              <a:t>tiempos de desaliento llegan con mucha </a:t>
            </a:r>
            <a:r>
              <a:rPr lang="es-CO" sz="2400" b="0" dirty="0" smtClean="0"/>
              <a:t>frecuencia. </a:t>
            </a:r>
          </a:p>
          <a:p>
            <a:pPr algn="ctr"/>
            <a:r>
              <a:rPr lang="es-CO" sz="2400" b="0" dirty="0" smtClean="0"/>
              <a:t>Los </a:t>
            </a:r>
            <a:r>
              <a:rPr lang="es-CO" sz="2400" b="0" dirty="0"/>
              <a:t>hijos se desaniman cuando ven que sus sueños no son cumplidos. La presencia de una madre amorosa y de un padre optimista hace la diferencia en la vida de sus vástagos. </a:t>
            </a:r>
            <a:endParaRPr lang="es-CO" sz="2400" b="0" dirty="0" smtClean="0"/>
          </a:p>
          <a:p>
            <a:pPr algn="ctr"/>
            <a:r>
              <a:rPr lang="es-CO" sz="2400" b="0" dirty="0" smtClean="0"/>
              <a:t>    </a:t>
            </a:r>
          </a:p>
          <a:p>
            <a:pPr algn="ctr"/>
            <a:r>
              <a:rPr lang="es-CO" sz="2400" b="0" dirty="0" smtClean="0"/>
              <a:t> Esto </a:t>
            </a:r>
            <a:r>
              <a:rPr lang="es-CO" sz="2400" b="0" dirty="0"/>
              <a:t>mismo sucede en la iglesia. </a:t>
            </a:r>
            <a:endParaRPr lang="es-CO" sz="2400" b="0" dirty="0" smtClean="0"/>
          </a:p>
          <a:p>
            <a:pPr algn="ctr"/>
            <a:r>
              <a:rPr lang="es-CO" sz="2400" b="0" dirty="0" smtClean="0"/>
              <a:t>     Tenemos </a:t>
            </a:r>
            <a:r>
              <a:rPr lang="es-CO" sz="2400" b="0" dirty="0"/>
              <a:t>miembros que son presa fácil del desánimo y el desaliento. Si fungimos </a:t>
            </a:r>
            <a:r>
              <a:rPr lang="es-CO" sz="2400" b="0" dirty="0" smtClean="0"/>
              <a:t>(o </a:t>
            </a:r>
            <a:r>
              <a:rPr lang="es-CO" sz="2400" dirty="0" smtClean="0"/>
              <a:t>actuamos</a:t>
            </a:r>
            <a:r>
              <a:rPr lang="es-CO" sz="2400" b="0" dirty="0" smtClean="0"/>
              <a:t>) como </a:t>
            </a:r>
            <a:r>
              <a:rPr lang="es-CO" sz="2400" b="0" dirty="0"/>
              <a:t>la auténtica familia de Dios todos esos estados emotivos cambiantes debieran disiparse por el contagio del gozo, del amor y de la esperanza que expresamos los unos con los otros. </a:t>
            </a:r>
            <a:endParaRPr lang="es-CO" sz="2400" b="0" dirty="0" smtClean="0"/>
          </a:p>
          <a:p>
            <a:pPr algn="ctr"/>
            <a:r>
              <a:rPr lang="es-CO" sz="2400" b="0" dirty="0" smtClean="0"/>
              <a:t>     Pablo </a:t>
            </a:r>
            <a:r>
              <a:rPr lang="es-CO" sz="2400" b="0" dirty="0"/>
              <a:t>conocía muy bien la tendencia del desánimo en los hermanos, de allí su exhortación: </a:t>
            </a:r>
            <a:r>
              <a:rPr lang="es-CO" sz="2400" b="0" dirty="0" smtClean="0"/>
              <a:t>«</a:t>
            </a:r>
            <a:r>
              <a:rPr lang="es-CO" sz="2400" dirty="0" smtClean="0"/>
              <a:t>Que </a:t>
            </a:r>
            <a:r>
              <a:rPr lang="es-CO" sz="2400" dirty="0"/>
              <a:t>alentéis a los de poco ánimo, que sostengáis a los débiles, que seáis pacientes para con todos</a:t>
            </a:r>
            <a:r>
              <a:rPr lang="es-CO" sz="2400" b="0" dirty="0"/>
              <a:t> </a:t>
            </a:r>
            <a:r>
              <a:rPr lang="es-CO" sz="2400" b="0" dirty="0" smtClean="0"/>
              <a:t>« </a:t>
            </a:r>
            <a:r>
              <a:rPr lang="es-CO" sz="2400" b="0" dirty="0" smtClean="0">
                <a:solidFill>
                  <a:srgbClr val="FF0000"/>
                </a:solidFill>
              </a:rPr>
              <a:t>(</a:t>
            </a:r>
            <a:r>
              <a:rPr lang="es-CO" sz="2400" b="0" dirty="0">
                <a:solidFill>
                  <a:srgbClr val="FF0000"/>
                </a:solidFill>
              </a:rPr>
              <a:t>1 Tes. 5.14). </a:t>
            </a:r>
            <a:endParaRPr lang="es-CO" sz="2400" b="0" dirty="0" smtClean="0">
              <a:solidFill>
                <a:srgbClr val="FF0000"/>
              </a:solidFill>
            </a:endParaRPr>
          </a:p>
          <a:p>
            <a:pPr algn="ctr"/>
            <a:r>
              <a:rPr lang="es-CO" sz="2400" b="0" dirty="0" smtClean="0"/>
              <a:t>El </a:t>
            </a:r>
            <a:r>
              <a:rPr lang="es-CO" sz="2400" b="0" dirty="0"/>
              <a:t>sentimiento de seguridad es trasmitido por los cuidados que otros tienen de mi persona</a:t>
            </a:r>
            <a:r>
              <a:rPr lang="es-CO" sz="2400" b="0" dirty="0" smtClean="0"/>
              <a:t>. Eso me hace sentirme en familia.</a:t>
            </a:r>
            <a:endParaRPr lang="es-CO" b="0" dirty="0"/>
          </a:p>
        </p:txBody>
      </p:sp>
    </p:spTree>
    <p:extLst>
      <p:ext uri="{BB962C8B-B14F-4D97-AF65-F5344CB8AC3E}">
        <p14:creationId xmlns:p14="http://schemas.microsoft.com/office/powerpoint/2010/main" val="12976834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p:cTn id="1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9" dur="500"/>
                                        <p:tgtEl>
                                          <p:spTgt spid="3">
                                            <p:txEl>
                                              <p:pRg st="4" end="4"/>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calcmode="lin" valueType="num">
                                      <p:cBhvr>
                                        <p:cTn id="2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wipe(down)">
                                      <p:cBhvr>
                                        <p:cTn id="29" dur="580">
                                          <p:stCondLst>
                                            <p:cond delay="0"/>
                                          </p:stCondLst>
                                        </p:cTn>
                                        <p:tgtEl>
                                          <p:spTgt spid="3">
                                            <p:txEl>
                                              <p:pRg st="6" end="6"/>
                                            </p:txEl>
                                          </p:spTgt>
                                        </p:tgtEl>
                                      </p:cBhvr>
                                    </p:animEffect>
                                    <p:anim calcmode="lin" valueType="num">
                                      <p:cBhvr>
                                        <p:cTn id="30"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35" dur="26">
                                          <p:stCondLst>
                                            <p:cond delay="650"/>
                                          </p:stCondLst>
                                        </p:cTn>
                                        <p:tgtEl>
                                          <p:spTgt spid="3">
                                            <p:txEl>
                                              <p:pRg st="6" end="6"/>
                                            </p:txEl>
                                          </p:spTgt>
                                        </p:tgtEl>
                                      </p:cBhvr>
                                      <p:to x="100000" y="60000"/>
                                    </p:animScale>
                                    <p:animScale>
                                      <p:cBhvr>
                                        <p:cTn id="36" dur="166" decel="50000">
                                          <p:stCondLst>
                                            <p:cond delay="676"/>
                                          </p:stCondLst>
                                        </p:cTn>
                                        <p:tgtEl>
                                          <p:spTgt spid="3">
                                            <p:txEl>
                                              <p:pRg st="6" end="6"/>
                                            </p:txEl>
                                          </p:spTgt>
                                        </p:tgtEl>
                                      </p:cBhvr>
                                      <p:to x="100000" y="100000"/>
                                    </p:animScale>
                                    <p:animScale>
                                      <p:cBhvr>
                                        <p:cTn id="37" dur="26">
                                          <p:stCondLst>
                                            <p:cond delay="1312"/>
                                          </p:stCondLst>
                                        </p:cTn>
                                        <p:tgtEl>
                                          <p:spTgt spid="3">
                                            <p:txEl>
                                              <p:pRg st="6" end="6"/>
                                            </p:txEl>
                                          </p:spTgt>
                                        </p:tgtEl>
                                      </p:cBhvr>
                                      <p:to x="100000" y="80000"/>
                                    </p:animScale>
                                    <p:animScale>
                                      <p:cBhvr>
                                        <p:cTn id="38" dur="166" decel="50000">
                                          <p:stCondLst>
                                            <p:cond delay="1338"/>
                                          </p:stCondLst>
                                        </p:cTn>
                                        <p:tgtEl>
                                          <p:spTgt spid="3">
                                            <p:txEl>
                                              <p:pRg st="6" end="6"/>
                                            </p:txEl>
                                          </p:spTgt>
                                        </p:tgtEl>
                                      </p:cBhvr>
                                      <p:to x="100000" y="100000"/>
                                    </p:animScale>
                                    <p:animScale>
                                      <p:cBhvr>
                                        <p:cTn id="39" dur="26">
                                          <p:stCondLst>
                                            <p:cond delay="1642"/>
                                          </p:stCondLst>
                                        </p:cTn>
                                        <p:tgtEl>
                                          <p:spTgt spid="3">
                                            <p:txEl>
                                              <p:pRg st="6" end="6"/>
                                            </p:txEl>
                                          </p:spTgt>
                                        </p:tgtEl>
                                      </p:cBhvr>
                                      <p:to x="100000" y="90000"/>
                                    </p:animScale>
                                    <p:animScale>
                                      <p:cBhvr>
                                        <p:cTn id="40" dur="166" decel="50000">
                                          <p:stCondLst>
                                            <p:cond delay="1668"/>
                                          </p:stCondLst>
                                        </p:cTn>
                                        <p:tgtEl>
                                          <p:spTgt spid="3">
                                            <p:txEl>
                                              <p:pRg st="6" end="6"/>
                                            </p:txEl>
                                          </p:spTgt>
                                        </p:tgtEl>
                                      </p:cBhvr>
                                      <p:to x="100000" y="100000"/>
                                    </p:animScale>
                                    <p:animScale>
                                      <p:cBhvr>
                                        <p:cTn id="41" dur="26">
                                          <p:stCondLst>
                                            <p:cond delay="1808"/>
                                          </p:stCondLst>
                                        </p:cTn>
                                        <p:tgtEl>
                                          <p:spTgt spid="3">
                                            <p:txEl>
                                              <p:pRg st="6" end="6"/>
                                            </p:txEl>
                                          </p:spTgt>
                                        </p:tgtEl>
                                      </p:cBhvr>
                                      <p:to x="100000" y="95000"/>
                                    </p:animScale>
                                    <p:animScale>
                                      <p:cBhvr>
                                        <p:cTn id="42" dur="166" decel="50000">
                                          <p:stCondLst>
                                            <p:cond delay="1834"/>
                                          </p:stCondLst>
                                        </p:cTn>
                                        <p:tgtEl>
                                          <p:spTgt spid="3">
                                            <p:txEl>
                                              <p:pRg st="6" end="6"/>
                                            </p:txEl>
                                          </p:spTgt>
                                        </p:tgtEl>
                                      </p:cBhvr>
                                      <p:to x="100000" y="100000"/>
                                    </p:animScale>
                                  </p:childTnLst>
                                </p:cTn>
                              </p:par>
                              <p:par>
                                <p:cTn id="43" presetID="26" presetClass="entr" presetSubtype="0" fill="hold"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wipe(down)">
                                      <p:cBhvr>
                                        <p:cTn id="45" dur="580">
                                          <p:stCondLst>
                                            <p:cond delay="0"/>
                                          </p:stCondLst>
                                        </p:cTn>
                                        <p:tgtEl>
                                          <p:spTgt spid="3">
                                            <p:txEl>
                                              <p:pRg st="7" end="7"/>
                                            </p:txEl>
                                          </p:spTgt>
                                        </p:tgtEl>
                                      </p:cBhvr>
                                    </p:animEffect>
                                    <p:anim calcmode="lin" valueType="num">
                                      <p:cBhvr>
                                        <p:cTn id="4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1" dur="26">
                                          <p:stCondLst>
                                            <p:cond delay="650"/>
                                          </p:stCondLst>
                                        </p:cTn>
                                        <p:tgtEl>
                                          <p:spTgt spid="3">
                                            <p:txEl>
                                              <p:pRg st="7" end="7"/>
                                            </p:txEl>
                                          </p:spTgt>
                                        </p:tgtEl>
                                      </p:cBhvr>
                                      <p:to x="100000" y="60000"/>
                                    </p:animScale>
                                    <p:animScale>
                                      <p:cBhvr>
                                        <p:cTn id="52" dur="166" decel="50000">
                                          <p:stCondLst>
                                            <p:cond delay="676"/>
                                          </p:stCondLst>
                                        </p:cTn>
                                        <p:tgtEl>
                                          <p:spTgt spid="3">
                                            <p:txEl>
                                              <p:pRg st="7" end="7"/>
                                            </p:txEl>
                                          </p:spTgt>
                                        </p:tgtEl>
                                      </p:cBhvr>
                                      <p:to x="100000" y="100000"/>
                                    </p:animScale>
                                    <p:animScale>
                                      <p:cBhvr>
                                        <p:cTn id="53" dur="26">
                                          <p:stCondLst>
                                            <p:cond delay="1312"/>
                                          </p:stCondLst>
                                        </p:cTn>
                                        <p:tgtEl>
                                          <p:spTgt spid="3">
                                            <p:txEl>
                                              <p:pRg st="7" end="7"/>
                                            </p:txEl>
                                          </p:spTgt>
                                        </p:tgtEl>
                                      </p:cBhvr>
                                      <p:to x="100000" y="80000"/>
                                    </p:animScale>
                                    <p:animScale>
                                      <p:cBhvr>
                                        <p:cTn id="54" dur="166" decel="50000">
                                          <p:stCondLst>
                                            <p:cond delay="1338"/>
                                          </p:stCondLst>
                                        </p:cTn>
                                        <p:tgtEl>
                                          <p:spTgt spid="3">
                                            <p:txEl>
                                              <p:pRg st="7" end="7"/>
                                            </p:txEl>
                                          </p:spTgt>
                                        </p:tgtEl>
                                      </p:cBhvr>
                                      <p:to x="100000" y="100000"/>
                                    </p:animScale>
                                    <p:animScale>
                                      <p:cBhvr>
                                        <p:cTn id="55" dur="26">
                                          <p:stCondLst>
                                            <p:cond delay="1642"/>
                                          </p:stCondLst>
                                        </p:cTn>
                                        <p:tgtEl>
                                          <p:spTgt spid="3">
                                            <p:txEl>
                                              <p:pRg st="7" end="7"/>
                                            </p:txEl>
                                          </p:spTgt>
                                        </p:tgtEl>
                                      </p:cBhvr>
                                      <p:to x="100000" y="90000"/>
                                    </p:animScale>
                                    <p:animScale>
                                      <p:cBhvr>
                                        <p:cTn id="56" dur="166" decel="50000">
                                          <p:stCondLst>
                                            <p:cond delay="1668"/>
                                          </p:stCondLst>
                                        </p:cTn>
                                        <p:tgtEl>
                                          <p:spTgt spid="3">
                                            <p:txEl>
                                              <p:pRg st="7" end="7"/>
                                            </p:txEl>
                                          </p:spTgt>
                                        </p:tgtEl>
                                      </p:cBhvr>
                                      <p:to x="100000" y="100000"/>
                                    </p:animScale>
                                    <p:animScale>
                                      <p:cBhvr>
                                        <p:cTn id="57" dur="26">
                                          <p:stCondLst>
                                            <p:cond delay="1808"/>
                                          </p:stCondLst>
                                        </p:cTn>
                                        <p:tgtEl>
                                          <p:spTgt spid="3">
                                            <p:txEl>
                                              <p:pRg st="7" end="7"/>
                                            </p:txEl>
                                          </p:spTgt>
                                        </p:tgtEl>
                                      </p:cBhvr>
                                      <p:to x="100000" y="95000"/>
                                    </p:animScale>
                                    <p:animScale>
                                      <p:cBhvr>
                                        <p:cTn id="58"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235" y="980728"/>
            <a:ext cx="8928992" cy="5877272"/>
          </a:xfrm>
        </p:spPr>
        <p:txBody>
          <a:bodyPr>
            <a:normAutofit fontScale="92500"/>
          </a:bodyPr>
          <a:lstStyle/>
          <a:p>
            <a:pPr algn="ctr"/>
            <a:r>
              <a:rPr lang="es-CO" sz="2600" u="sng" dirty="0" smtClean="0">
                <a:solidFill>
                  <a:srgbClr val="FF0000"/>
                </a:solidFill>
              </a:rPr>
              <a:t>1</a:t>
            </a:r>
            <a:r>
              <a:rPr lang="es-CO" sz="2600" u="sng" dirty="0">
                <a:solidFill>
                  <a:srgbClr val="FF0000"/>
                </a:solidFill>
              </a:rPr>
              <a:t>. Soy digno de ser llamado su hijo. </a:t>
            </a:r>
            <a:endParaRPr lang="es-CO" sz="2600" u="sng" dirty="0" smtClean="0">
              <a:solidFill>
                <a:srgbClr val="FF0000"/>
              </a:solidFill>
            </a:endParaRPr>
          </a:p>
          <a:p>
            <a:pPr algn="ctr"/>
            <a:r>
              <a:rPr lang="es-CO" sz="2400" b="0" dirty="0" smtClean="0"/>
              <a:t>La </a:t>
            </a:r>
            <a:r>
              <a:rPr lang="es-CO" sz="2400" b="0" dirty="0"/>
              <a:t>oración que más repitió el “hijo pródigo” antes de llegar a casa fue: “</a:t>
            </a:r>
            <a:r>
              <a:rPr lang="es-CO" sz="2400" dirty="0"/>
              <a:t>Ya no soy digno de ser llamado tu hijo</a:t>
            </a:r>
            <a:r>
              <a:rPr lang="es-CO" sz="2400" b="0" dirty="0"/>
              <a:t>”. </a:t>
            </a:r>
            <a:endParaRPr lang="es-CO" sz="2400" b="0" dirty="0" smtClean="0"/>
          </a:p>
          <a:p>
            <a:pPr algn="ctr"/>
            <a:r>
              <a:rPr lang="es-CO" sz="2400" dirty="0" smtClean="0">
                <a:latin typeface="Agency FB" pitchFamily="34" charset="0"/>
              </a:rPr>
              <a:t>¿</a:t>
            </a:r>
            <a:r>
              <a:rPr lang="es-CO" sz="2400" dirty="0">
                <a:latin typeface="Agency FB" pitchFamily="34" charset="0"/>
              </a:rPr>
              <a:t>Sabía usted que ese sentimiento de indignidad es el que más abunda cuando se ha malgastado la vida, viviendo perdidamente? </a:t>
            </a:r>
            <a:endParaRPr lang="es-CO" sz="2400" dirty="0" smtClean="0">
              <a:latin typeface="Agency FB" pitchFamily="34" charset="0"/>
            </a:endParaRPr>
          </a:p>
          <a:p>
            <a:pPr algn="ctr"/>
            <a:r>
              <a:rPr lang="es-CO" sz="2400" b="0" dirty="0" smtClean="0"/>
              <a:t>Lo maravilloso es que cuando </a:t>
            </a:r>
            <a:r>
              <a:rPr lang="es-CO" sz="2400" b="0" dirty="0"/>
              <a:t>alguien viene a la familia de Dios recobra la dignidad que el pecado le había quitado. En esta nueva </a:t>
            </a:r>
            <a:r>
              <a:rPr lang="es-CO" sz="2400" b="0" dirty="0" smtClean="0"/>
              <a:t>familia </a:t>
            </a:r>
            <a:r>
              <a:rPr lang="es-CO" sz="2400" b="0" dirty="0"/>
              <a:t>descubre que es un </a:t>
            </a:r>
            <a:r>
              <a:rPr lang="es-CO" sz="2400" b="0" dirty="0" smtClean="0"/>
              <a:t>«</a:t>
            </a:r>
            <a:r>
              <a:rPr lang="es-CO" sz="2400" dirty="0" smtClean="0"/>
              <a:t>linaje </a:t>
            </a:r>
            <a:r>
              <a:rPr lang="es-CO" sz="2400" dirty="0"/>
              <a:t>escogido, un real sacerdocio, una gente santa y que ha sido adquirido por </a:t>
            </a:r>
            <a:r>
              <a:rPr lang="es-CO" sz="2400" dirty="0" smtClean="0"/>
              <a:t>Dios</a:t>
            </a:r>
            <a:r>
              <a:rPr lang="es-CO" sz="2400" b="0" dirty="0" smtClean="0"/>
              <a:t>» </a:t>
            </a:r>
            <a:r>
              <a:rPr lang="es-CO" sz="2400" b="0" dirty="0"/>
              <a:t>a través de Cristo </a:t>
            </a:r>
            <a:r>
              <a:rPr lang="es-CO" sz="2400" b="0" dirty="0">
                <a:solidFill>
                  <a:srgbClr val="FF0000"/>
                </a:solidFill>
              </a:rPr>
              <a:t>(1 Pe 2:9</a:t>
            </a:r>
            <a:r>
              <a:rPr lang="es-CO" sz="2400" b="0" dirty="0" smtClean="0">
                <a:solidFill>
                  <a:srgbClr val="FF0000"/>
                </a:solidFill>
              </a:rPr>
              <a:t>).</a:t>
            </a:r>
          </a:p>
          <a:p>
            <a:pPr algn="ctr"/>
            <a:endParaRPr lang="es-CO" sz="2400" b="0" dirty="0" smtClean="0"/>
          </a:p>
          <a:p>
            <a:pPr algn="ctr"/>
            <a:r>
              <a:rPr lang="es-CO" sz="2400" b="0" dirty="0" smtClean="0"/>
              <a:t>Vivimos </a:t>
            </a:r>
            <a:r>
              <a:rPr lang="es-CO" sz="2400" b="0" dirty="0"/>
              <a:t>en una sociedad que hace rato perdió el respeto por la dignidad de la persona. La vida no vale nada. Pero la incorporación a la familia de Dios levanta al individuo y lo llena de profundo respeto. El hombre en Cristo descubre la grandeza y el propósito de su creación. Descubre que él no nació para el pecado sino para su </a:t>
            </a:r>
            <a:r>
              <a:rPr lang="es-CO" sz="2400" b="0" dirty="0" smtClean="0"/>
              <a:t>Dios.</a:t>
            </a:r>
            <a:endParaRPr lang="es-CO" sz="2400" b="0" dirty="0"/>
          </a:p>
        </p:txBody>
      </p:sp>
      <p:sp>
        <p:nvSpPr>
          <p:cNvPr id="4" name="3 Rectángulo"/>
          <p:cNvSpPr/>
          <p:nvPr/>
        </p:nvSpPr>
        <p:spPr>
          <a:xfrm>
            <a:off x="11689" y="188640"/>
            <a:ext cx="8640960" cy="400110"/>
          </a:xfrm>
          <a:prstGeom prst="rect">
            <a:avLst/>
          </a:prstGeom>
        </p:spPr>
        <p:txBody>
          <a:bodyPr wrap="square">
            <a:spAutoFit/>
          </a:bodyPr>
          <a:lstStyle/>
          <a:p>
            <a:pPr algn="ctr"/>
            <a:r>
              <a:rPr lang="es-CO" sz="2000" b="1" dirty="0" smtClean="0"/>
              <a:t>LA </a:t>
            </a:r>
            <a:r>
              <a:rPr lang="es-CO" sz="2000" b="1" dirty="0"/>
              <a:t>IGLESIA COMO FAMILIA NOS DA UN SENTIMIENTO DE </a:t>
            </a:r>
            <a:r>
              <a:rPr lang="es-CO" sz="2000" b="1" dirty="0" smtClean="0"/>
              <a:t>IDENTIDAD</a:t>
            </a:r>
            <a:endParaRPr lang="es-CO" dirty="0"/>
          </a:p>
        </p:txBody>
      </p:sp>
    </p:spTree>
    <p:extLst>
      <p:ext uri="{BB962C8B-B14F-4D97-AF65-F5344CB8AC3E}">
        <p14:creationId xmlns:p14="http://schemas.microsoft.com/office/powerpoint/2010/main" val="2197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80">
                                          <p:stCondLst>
                                            <p:cond delay="0"/>
                                          </p:stCondLst>
                                        </p:cTn>
                                        <p:tgtEl>
                                          <p:spTgt spid="3">
                                            <p:txEl>
                                              <p:pRg st="2" end="2"/>
                                            </p:txEl>
                                          </p:spTgt>
                                        </p:tgtEl>
                                      </p:cBhvr>
                                    </p:animEffect>
                                    <p:anim calcmode="lin" valueType="num">
                                      <p:cBhvr>
                                        <p:cTn id="2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2" end="2"/>
                                            </p:txEl>
                                          </p:spTgt>
                                        </p:tgtEl>
                                      </p:cBhvr>
                                      <p:to x="100000" y="60000"/>
                                    </p:animScale>
                                    <p:animScale>
                                      <p:cBhvr>
                                        <p:cTn id="28" dur="166" decel="50000">
                                          <p:stCondLst>
                                            <p:cond delay="676"/>
                                          </p:stCondLst>
                                        </p:cTn>
                                        <p:tgtEl>
                                          <p:spTgt spid="3">
                                            <p:txEl>
                                              <p:pRg st="2" end="2"/>
                                            </p:txEl>
                                          </p:spTgt>
                                        </p:tgtEl>
                                      </p:cBhvr>
                                      <p:to x="100000" y="100000"/>
                                    </p:animScale>
                                    <p:animScale>
                                      <p:cBhvr>
                                        <p:cTn id="29" dur="26">
                                          <p:stCondLst>
                                            <p:cond delay="1312"/>
                                          </p:stCondLst>
                                        </p:cTn>
                                        <p:tgtEl>
                                          <p:spTgt spid="3">
                                            <p:txEl>
                                              <p:pRg st="2" end="2"/>
                                            </p:txEl>
                                          </p:spTgt>
                                        </p:tgtEl>
                                      </p:cBhvr>
                                      <p:to x="100000" y="80000"/>
                                    </p:animScale>
                                    <p:animScale>
                                      <p:cBhvr>
                                        <p:cTn id="30" dur="166" decel="50000">
                                          <p:stCondLst>
                                            <p:cond delay="1338"/>
                                          </p:stCondLst>
                                        </p:cTn>
                                        <p:tgtEl>
                                          <p:spTgt spid="3">
                                            <p:txEl>
                                              <p:pRg st="2" end="2"/>
                                            </p:txEl>
                                          </p:spTgt>
                                        </p:tgtEl>
                                      </p:cBhvr>
                                      <p:to x="100000" y="100000"/>
                                    </p:animScale>
                                    <p:animScale>
                                      <p:cBhvr>
                                        <p:cTn id="31" dur="26">
                                          <p:stCondLst>
                                            <p:cond delay="1642"/>
                                          </p:stCondLst>
                                        </p:cTn>
                                        <p:tgtEl>
                                          <p:spTgt spid="3">
                                            <p:txEl>
                                              <p:pRg st="2" end="2"/>
                                            </p:txEl>
                                          </p:spTgt>
                                        </p:tgtEl>
                                      </p:cBhvr>
                                      <p:to x="100000" y="90000"/>
                                    </p:animScale>
                                    <p:animScale>
                                      <p:cBhvr>
                                        <p:cTn id="32" dur="166" decel="50000">
                                          <p:stCondLst>
                                            <p:cond delay="1668"/>
                                          </p:stCondLst>
                                        </p:cTn>
                                        <p:tgtEl>
                                          <p:spTgt spid="3">
                                            <p:txEl>
                                              <p:pRg st="2" end="2"/>
                                            </p:txEl>
                                          </p:spTgt>
                                        </p:tgtEl>
                                      </p:cBhvr>
                                      <p:to x="100000" y="100000"/>
                                    </p:animScale>
                                    <p:animScale>
                                      <p:cBhvr>
                                        <p:cTn id="33" dur="26">
                                          <p:stCondLst>
                                            <p:cond delay="1808"/>
                                          </p:stCondLst>
                                        </p:cTn>
                                        <p:tgtEl>
                                          <p:spTgt spid="3">
                                            <p:txEl>
                                              <p:pRg st="2" end="2"/>
                                            </p:txEl>
                                          </p:spTgt>
                                        </p:tgtEl>
                                      </p:cBhvr>
                                      <p:to x="100000" y="95000"/>
                                    </p:animScale>
                                    <p:animScale>
                                      <p:cBhvr>
                                        <p:cTn id="34" dur="166" decel="50000">
                                          <p:stCondLst>
                                            <p:cond delay="1834"/>
                                          </p:stCondLst>
                                        </p:cTn>
                                        <p:tgtEl>
                                          <p:spTgt spid="3">
                                            <p:txEl>
                                              <p:pRg st="2" end="2"/>
                                            </p:txEl>
                                          </p:spTgt>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1" dur="500"/>
                                        <p:tgtEl>
                                          <p:spTgt spid="3">
                                            <p:txEl>
                                              <p:pRg st="3" end="3"/>
                                            </p:txEl>
                                          </p:spTgt>
                                        </p:tgtEl>
                                      </p:cBhvr>
                                    </p:animEffect>
                                  </p:childTnLst>
                                </p:cTn>
                              </p:par>
                              <p:par>
                                <p:cTn id="42" presetID="53" presetClass="entr" presetSubtype="16" fill="hold" nodeType="withEffect">
                                  <p:stCondLst>
                                    <p:cond delay="0"/>
                                  </p:stCondLst>
                                  <p:childTnLst>
                                    <p:set>
                                      <p:cBhvr>
                                        <p:cTn id="43" dur="1" fill="hold">
                                          <p:stCondLst>
                                            <p:cond delay="0"/>
                                          </p:stCondLst>
                                        </p:cTn>
                                        <p:tgtEl>
                                          <p:spTgt spid="3">
                                            <p:txEl>
                                              <p:pRg st="5" end="5"/>
                                            </p:txEl>
                                          </p:spTgt>
                                        </p:tgtEl>
                                        <p:attrNameLst>
                                          <p:attrName>style.visibility</p:attrName>
                                        </p:attrNameLst>
                                      </p:cBhvr>
                                      <p:to>
                                        <p:strVal val="visible"/>
                                      </p:to>
                                    </p:set>
                                    <p:anim calcmode="lin" valueType="num">
                                      <p:cBhvr>
                                        <p:cTn id="44"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5"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336704"/>
          </a:xfrm>
        </p:spPr>
        <p:txBody>
          <a:bodyPr>
            <a:normAutofit fontScale="85000" lnSpcReduction="20000"/>
          </a:bodyPr>
          <a:lstStyle/>
          <a:p>
            <a:pPr algn="ctr"/>
            <a:r>
              <a:rPr lang="es-CO" dirty="0" smtClean="0"/>
              <a:t>      </a:t>
            </a:r>
            <a:r>
              <a:rPr lang="es-CO" sz="2600" u="sng" dirty="0" smtClean="0">
                <a:solidFill>
                  <a:srgbClr val="FF0000"/>
                </a:solidFill>
              </a:rPr>
              <a:t>2</a:t>
            </a:r>
            <a:r>
              <a:rPr lang="es-CO" sz="2600" u="sng" dirty="0">
                <a:solidFill>
                  <a:srgbClr val="FF0000"/>
                </a:solidFill>
              </a:rPr>
              <a:t>. Vivo para mi nueva familia. </a:t>
            </a:r>
            <a:endParaRPr lang="es-CO" sz="2600" u="sng" dirty="0" smtClean="0">
              <a:solidFill>
                <a:srgbClr val="FF0000"/>
              </a:solidFill>
            </a:endParaRPr>
          </a:p>
          <a:p>
            <a:pPr algn="ctr"/>
            <a:r>
              <a:rPr lang="es-CO" sz="2600" b="0" dirty="0" smtClean="0"/>
              <a:t>    Nada </a:t>
            </a:r>
            <a:r>
              <a:rPr lang="es-CO" sz="2600" b="0" dirty="0"/>
              <a:t>hay </a:t>
            </a:r>
            <a:r>
              <a:rPr lang="es-CO" sz="2600" b="0" dirty="0" smtClean="0"/>
              <a:t>más </a:t>
            </a:r>
            <a:r>
              <a:rPr lang="es-CO" sz="2600" b="0" dirty="0"/>
              <a:t>hermoso que una familia unida. </a:t>
            </a:r>
            <a:endParaRPr lang="es-CO" sz="2600" b="0" dirty="0" smtClean="0"/>
          </a:p>
          <a:p>
            <a:pPr algn="ctr"/>
            <a:r>
              <a:rPr lang="es-CO" sz="2600" b="0" dirty="0" smtClean="0"/>
              <a:t>    Los </a:t>
            </a:r>
            <a:r>
              <a:rPr lang="es-CO" sz="2600" b="0" dirty="0"/>
              <a:t>padres somos testigos de las bendiciones que se logran al conformar la familia bajo el regazo del amor. Los hijos que se crían así tienen sentido de identidad personal. Crecen seguros, estables y así forman sus propias familias. </a:t>
            </a:r>
            <a:endParaRPr lang="es-CO" sz="2600" b="0" dirty="0" smtClean="0"/>
          </a:p>
          <a:p>
            <a:pPr algn="ctr"/>
            <a:r>
              <a:rPr lang="es-CO" sz="2600" b="0" dirty="0" smtClean="0"/>
              <a:t>     </a:t>
            </a:r>
          </a:p>
          <a:p>
            <a:pPr algn="ctr"/>
            <a:r>
              <a:rPr lang="es-CO" sz="2600" b="0" dirty="0" smtClean="0"/>
              <a:t>Esto </a:t>
            </a:r>
            <a:r>
              <a:rPr lang="es-CO" sz="2600" b="0" dirty="0"/>
              <a:t>pasa en la familia de Dios. </a:t>
            </a:r>
            <a:endParaRPr lang="es-CO" sz="2600" b="0" dirty="0" smtClean="0"/>
          </a:p>
          <a:p>
            <a:pPr algn="ctr"/>
            <a:r>
              <a:rPr lang="es-CO" sz="2600" b="0" dirty="0" smtClean="0"/>
              <a:t>     No </a:t>
            </a:r>
            <a:r>
              <a:rPr lang="es-CO" sz="2600" b="0" dirty="0"/>
              <a:t>encontramos en la Biblia a creyentes solitarios y hermanos privados de la comunión lo unos con los otros. Por cuanto tienen una nueva familia, su deseo es identificarse plenamente con dicha congregación. </a:t>
            </a:r>
            <a:endParaRPr lang="es-CO" sz="2600" b="0" dirty="0" smtClean="0"/>
          </a:p>
          <a:p>
            <a:pPr algn="ctr"/>
            <a:r>
              <a:rPr lang="es-CO" sz="2600" dirty="0" smtClean="0"/>
              <a:t>     </a:t>
            </a:r>
            <a:r>
              <a:rPr lang="es-CO" sz="2600" dirty="0" smtClean="0">
                <a:solidFill>
                  <a:srgbClr val="C00000"/>
                </a:solidFill>
              </a:rPr>
              <a:t>Esto </a:t>
            </a:r>
            <a:r>
              <a:rPr lang="es-CO" sz="2600" dirty="0">
                <a:solidFill>
                  <a:srgbClr val="C00000"/>
                </a:solidFill>
              </a:rPr>
              <a:t>les libra de ese individualismo independiente de nuestra cultura que está creando muchos huérfanos espirituales, creyentes “</a:t>
            </a:r>
            <a:r>
              <a:rPr lang="es-CO" sz="2600" u="sng" dirty="0">
                <a:solidFill>
                  <a:srgbClr val="C00000"/>
                </a:solidFill>
              </a:rPr>
              <a:t>conejos</a:t>
            </a:r>
            <a:r>
              <a:rPr lang="es-CO" sz="2600" dirty="0">
                <a:solidFill>
                  <a:srgbClr val="C00000"/>
                </a:solidFill>
              </a:rPr>
              <a:t>” que saltan de una iglesia a otra sin identificarse, sin rendir cuentas, ni comprometerse con nada. Muchos piensan que pueden ser buenos cristianos sin la cobertura de una iglesia local, pero Dios no está de acuerdo con eso. </a:t>
            </a:r>
            <a:r>
              <a:rPr lang="es-CO" sz="2600" u="sng" dirty="0">
                <a:solidFill>
                  <a:srgbClr val="C00000"/>
                </a:solidFill>
              </a:rPr>
              <a:t>La triple relación de un creyente tiene que ver con su Dios, su familia cercana (padre, hijos, esposos) y la </a:t>
            </a:r>
            <a:r>
              <a:rPr lang="es-CO" sz="2600" u="sng" dirty="0" smtClean="0">
                <a:solidFill>
                  <a:srgbClr val="C00000"/>
                </a:solidFill>
              </a:rPr>
              <a:t>iglesia.</a:t>
            </a:r>
            <a:endParaRPr lang="es-CO" dirty="0">
              <a:solidFill>
                <a:srgbClr val="C00000"/>
              </a:solidFill>
            </a:endParaRPr>
          </a:p>
          <a:p>
            <a:endParaRPr lang="es-CO" dirty="0"/>
          </a:p>
        </p:txBody>
      </p:sp>
    </p:spTree>
    <p:extLst>
      <p:ext uri="{BB962C8B-B14F-4D97-AF65-F5344CB8AC3E}">
        <p14:creationId xmlns:p14="http://schemas.microsoft.com/office/powerpoint/2010/main" val="78208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circle(in)">
                                      <p:cBhvr>
                                        <p:cTn id="13" dur="2000"/>
                                        <p:tgtEl>
                                          <p:spTgt spid="3">
                                            <p:txEl>
                                              <p:pRg st="4" end="4"/>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circle(in)">
                                      <p:cBhvr>
                                        <p:cTn id="16" dur="2000"/>
                                        <p:tgtEl>
                                          <p:spTgt spid="3">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p:cTn id="2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365760"/>
            <a:ext cx="8280920" cy="548640"/>
          </a:xfrm>
        </p:spPr>
        <p:txBody>
          <a:bodyPr/>
          <a:lstStyle/>
          <a:p>
            <a:pPr algn="ctr"/>
            <a:r>
              <a:rPr lang="es-CO" sz="2400" b="1" dirty="0" smtClean="0">
                <a:latin typeface="Agency FB" pitchFamily="34" charset="0"/>
              </a:rPr>
              <a:t>LA </a:t>
            </a:r>
            <a:r>
              <a:rPr lang="es-CO" sz="2400" b="1" dirty="0">
                <a:latin typeface="Agency FB" pitchFamily="34" charset="0"/>
              </a:rPr>
              <a:t>IGLESIA COMO FAMILIA NOS PROVEE DE ACEPTACION ESPIRITUAL </a:t>
            </a:r>
          </a:p>
        </p:txBody>
      </p:sp>
      <p:sp>
        <p:nvSpPr>
          <p:cNvPr id="3" name="2 Marcador de contenido"/>
          <p:cNvSpPr>
            <a:spLocks noGrp="1"/>
          </p:cNvSpPr>
          <p:nvPr>
            <p:ph idx="1"/>
          </p:nvPr>
        </p:nvSpPr>
        <p:spPr>
          <a:xfrm>
            <a:off x="251520" y="1100628"/>
            <a:ext cx="8640960" cy="3049618"/>
          </a:xfrm>
        </p:spPr>
        <p:txBody>
          <a:bodyPr>
            <a:normAutofit/>
          </a:bodyPr>
          <a:lstStyle/>
          <a:p>
            <a:pPr algn="ctr"/>
            <a:r>
              <a:rPr lang="es-CO" b="0" dirty="0" smtClean="0"/>
              <a:t>       </a:t>
            </a:r>
            <a:r>
              <a:rPr lang="es-CO" sz="2600" b="0" dirty="0" smtClean="0"/>
              <a:t>Para </a:t>
            </a:r>
            <a:r>
              <a:rPr lang="es-CO" sz="2600" b="0" dirty="0"/>
              <a:t>nadie es un secreto que nuestro mundo tiene visos de discriminación. </a:t>
            </a:r>
            <a:endParaRPr lang="es-CO" sz="2600" b="0" dirty="0" smtClean="0"/>
          </a:p>
          <a:p>
            <a:pPr algn="ctr"/>
            <a:r>
              <a:rPr lang="es-CO" sz="2600" b="0" dirty="0" smtClean="0"/>
              <a:t>     Están las </a:t>
            </a:r>
            <a:r>
              <a:rPr lang="es-CO" sz="2600" b="0" dirty="0"/>
              <a:t>clases sociales, los colores de la piel así como los idiomas, etc., son los principales focos que algunas sociedades han presentado para establecer sus propias barreras entre unos y otros. </a:t>
            </a:r>
            <a:r>
              <a:rPr lang="es-CO" sz="2600" b="0" dirty="0" smtClean="0"/>
              <a:t>de </a:t>
            </a:r>
            <a:r>
              <a:rPr lang="es-CO" sz="2600" b="0" dirty="0"/>
              <a:t>cada uno de sus miembros. </a:t>
            </a:r>
            <a:endParaRPr lang="es-CO" sz="2600" b="0" dirty="0" smtClean="0"/>
          </a:p>
        </p:txBody>
      </p:sp>
      <p:sp>
        <p:nvSpPr>
          <p:cNvPr id="4" name="3 Rectángulo"/>
          <p:cNvSpPr/>
          <p:nvPr/>
        </p:nvSpPr>
        <p:spPr>
          <a:xfrm>
            <a:off x="251520" y="4293096"/>
            <a:ext cx="5544616" cy="2369880"/>
          </a:xfrm>
          <a:prstGeom prst="rect">
            <a:avLst/>
          </a:prstGeom>
        </p:spPr>
        <p:txBody>
          <a:bodyPr wrap="square">
            <a:spAutoFit/>
          </a:bodyPr>
          <a:lstStyle/>
          <a:p>
            <a:pPr algn="ctr"/>
            <a:r>
              <a:rPr lang="es-CO" sz="2400" dirty="0"/>
              <a:t>Pero aquí es donde la </a:t>
            </a:r>
            <a:r>
              <a:rPr lang="es-CO" sz="2400" dirty="0" smtClean="0"/>
              <a:t>iglesia Adventista del Séptimo Día, </a:t>
            </a:r>
            <a:r>
              <a:rPr lang="es-CO" sz="2400" dirty="0"/>
              <a:t>actuando como la verdadera familia de Dios, abre sus puertas para que todos los que a ella vengan experimenten el calor de la aceptación y el amor </a:t>
            </a:r>
            <a:r>
              <a:rPr lang="es-CO" sz="2400" dirty="0" smtClean="0"/>
              <a:t>incluyente</a:t>
            </a:r>
            <a:r>
              <a:rPr lang="es-CO" sz="2800" dirty="0" smtClean="0"/>
              <a:t>. </a:t>
            </a:r>
            <a:endParaRPr lang="es-CO" sz="28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5" y="4293096"/>
            <a:ext cx="3273425" cy="245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3015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027"/>
                                        </p:tgtEl>
                                        <p:attrNameLst>
                                          <p:attrName>style.visibility</p:attrName>
                                        </p:attrNameLst>
                                      </p:cBhvr>
                                      <p:to>
                                        <p:strVal val="visible"/>
                                      </p:to>
                                    </p:set>
                                    <p:animEffect transition="in" filter="wipe(down)">
                                      <p:cBhvr>
                                        <p:cTn id="37" dur="580">
                                          <p:stCondLst>
                                            <p:cond delay="0"/>
                                          </p:stCondLst>
                                        </p:cTn>
                                        <p:tgtEl>
                                          <p:spTgt spid="1027"/>
                                        </p:tgtEl>
                                      </p:cBhvr>
                                    </p:animEffect>
                                    <p:anim calcmode="lin" valueType="num">
                                      <p:cBhvr>
                                        <p:cTn id="38"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43" dur="26">
                                          <p:stCondLst>
                                            <p:cond delay="650"/>
                                          </p:stCondLst>
                                        </p:cTn>
                                        <p:tgtEl>
                                          <p:spTgt spid="1027"/>
                                        </p:tgtEl>
                                      </p:cBhvr>
                                      <p:to x="100000" y="60000"/>
                                    </p:animScale>
                                    <p:animScale>
                                      <p:cBhvr>
                                        <p:cTn id="44" dur="166" decel="50000">
                                          <p:stCondLst>
                                            <p:cond delay="676"/>
                                          </p:stCondLst>
                                        </p:cTn>
                                        <p:tgtEl>
                                          <p:spTgt spid="1027"/>
                                        </p:tgtEl>
                                      </p:cBhvr>
                                      <p:to x="100000" y="100000"/>
                                    </p:animScale>
                                    <p:animScale>
                                      <p:cBhvr>
                                        <p:cTn id="45" dur="26">
                                          <p:stCondLst>
                                            <p:cond delay="1312"/>
                                          </p:stCondLst>
                                        </p:cTn>
                                        <p:tgtEl>
                                          <p:spTgt spid="1027"/>
                                        </p:tgtEl>
                                      </p:cBhvr>
                                      <p:to x="100000" y="80000"/>
                                    </p:animScale>
                                    <p:animScale>
                                      <p:cBhvr>
                                        <p:cTn id="46" dur="166" decel="50000">
                                          <p:stCondLst>
                                            <p:cond delay="1338"/>
                                          </p:stCondLst>
                                        </p:cTn>
                                        <p:tgtEl>
                                          <p:spTgt spid="1027"/>
                                        </p:tgtEl>
                                      </p:cBhvr>
                                      <p:to x="100000" y="100000"/>
                                    </p:animScale>
                                    <p:animScale>
                                      <p:cBhvr>
                                        <p:cTn id="47" dur="26">
                                          <p:stCondLst>
                                            <p:cond delay="1642"/>
                                          </p:stCondLst>
                                        </p:cTn>
                                        <p:tgtEl>
                                          <p:spTgt spid="1027"/>
                                        </p:tgtEl>
                                      </p:cBhvr>
                                      <p:to x="100000" y="90000"/>
                                    </p:animScale>
                                    <p:animScale>
                                      <p:cBhvr>
                                        <p:cTn id="48" dur="166" decel="50000">
                                          <p:stCondLst>
                                            <p:cond delay="1668"/>
                                          </p:stCondLst>
                                        </p:cTn>
                                        <p:tgtEl>
                                          <p:spTgt spid="1027"/>
                                        </p:tgtEl>
                                      </p:cBhvr>
                                      <p:to x="100000" y="100000"/>
                                    </p:animScale>
                                    <p:animScale>
                                      <p:cBhvr>
                                        <p:cTn id="49" dur="26">
                                          <p:stCondLst>
                                            <p:cond delay="1808"/>
                                          </p:stCondLst>
                                        </p:cTn>
                                        <p:tgtEl>
                                          <p:spTgt spid="1027"/>
                                        </p:tgtEl>
                                      </p:cBhvr>
                                      <p:to x="100000" y="95000"/>
                                    </p:animScale>
                                    <p:animScale>
                                      <p:cBhvr>
                                        <p:cTn id="50" dur="166" decel="50000">
                                          <p:stCondLst>
                                            <p:cond delay="1834"/>
                                          </p:stCondLst>
                                        </p:cTn>
                                        <p:tgtEl>
                                          <p:spTgt spid="10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352928" cy="6192688"/>
          </a:xfrm>
        </p:spPr>
        <p:txBody>
          <a:bodyPr>
            <a:normAutofit lnSpcReduction="10000"/>
          </a:bodyPr>
          <a:lstStyle/>
          <a:p>
            <a:pPr algn="ctr"/>
            <a:r>
              <a:rPr lang="es-CO" dirty="0" smtClean="0"/>
              <a:t>      </a:t>
            </a:r>
            <a:r>
              <a:rPr lang="es-CO" sz="2800" b="0" dirty="0" smtClean="0"/>
              <a:t>Nadie </a:t>
            </a:r>
            <a:r>
              <a:rPr lang="es-CO" sz="2800" b="0" dirty="0"/>
              <a:t>más experimentó las barreras de exclusión que la iglesia del primer siglo, especialmente por el fanatismo de los judíos contra los gentiles</a:t>
            </a:r>
            <a:r>
              <a:rPr lang="es-CO" sz="2800" b="0" dirty="0" smtClean="0"/>
              <a:t>. </a:t>
            </a:r>
          </a:p>
          <a:p>
            <a:pPr algn="ctr"/>
            <a:r>
              <a:rPr lang="es-CO" sz="2800" b="0" dirty="0" smtClean="0"/>
              <a:t>Lea </a:t>
            </a:r>
            <a:r>
              <a:rPr lang="es-CO" sz="2800" b="0" dirty="0" smtClean="0">
                <a:solidFill>
                  <a:srgbClr val="FF0000"/>
                </a:solidFill>
              </a:rPr>
              <a:t>(Hech.11:28). </a:t>
            </a:r>
          </a:p>
          <a:p>
            <a:pPr algn="ctr"/>
            <a:r>
              <a:rPr lang="es-CO" sz="2800" b="0" dirty="0" smtClean="0"/>
              <a:t>    El </a:t>
            </a:r>
            <a:r>
              <a:rPr lang="es-CO" sz="2800" b="0" dirty="0"/>
              <a:t>templo mismo tenía una separación para las mujeres y para los gentiles. Nadie podía traspasar esos lugares, </a:t>
            </a:r>
            <a:r>
              <a:rPr lang="es-CO" sz="2800" b="0" dirty="0" smtClean="0"/>
              <a:t>«</a:t>
            </a:r>
            <a:r>
              <a:rPr lang="es-CO" sz="2800" dirty="0" smtClean="0"/>
              <a:t>pero </a:t>
            </a:r>
            <a:r>
              <a:rPr lang="es-CO" sz="2800" dirty="0"/>
              <a:t>ahora en Cristo Jesús, vosotros que en otro tiempo estabais lejos, habéis sido hechos cercanos por la sangre de Cristo. Porque él es nuestra paz, que de ambos pueblos hizo uno, derribando la pared intermedia de separación</a:t>
            </a:r>
            <a:r>
              <a:rPr lang="es-CO" sz="2800" b="0" dirty="0" smtClean="0"/>
              <a:t>…»</a:t>
            </a:r>
          </a:p>
          <a:p>
            <a:pPr algn="ctr"/>
            <a:r>
              <a:rPr lang="es-CO" sz="2800" b="0" dirty="0" smtClean="0">
                <a:solidFill>
                  <a:srgbClr val="FF0000"/>
                </a:solidFill>
              </a:rPr>
              <a:t>(</a:t>
            </a:r>
            <a:r>
              <a:rPr lang="es-CO" sz="2800" b="0" dirty="0">
                <a:solidFill>
                  <a:srgbClr val="FF0000"/>
                </a:solidFill>
              </a:rPr>
              <a:t>Ef. 2:13, </a:t>
            </a:r>
            <a:r>
              <a:rPr lang="es-CO" sz="2800" b="0" dirty="0" smtClean="0">
                <a:solidFill>
                  <a:srgbClr val="FF0000"/>
                </a:solidFill>
              </a:rPr>
              <a:t>14; lea Gal.3:26-29). </a:t>
            </a:r>
          </a:p>
          <a:p>
            <a:pPr algn="ctr"/>
            <a:r>
              <a:rPr lang="es-CO" sz="2800" b="0" dirty="0" smtClean="0"/>
              <a:t>De esta forma ya </a:t>
            </a:r>
            <a:r>
              <a:rPr lang="es-CO" sz="2800" b="0" dirty="0"/>
              <a:t>no hay separación en esta nueva familia</a:t>
            </a:r>
            <a:r>
              <a:rPr lang="es-CO" sz="2800" b="0" dirty="0" smtClean="0"/>
              <a:t>. Alabado sea Dios. Amen.</a:t>
            </a:r>
            <a:endParaRPr lang="es-CO" sz="2800" b="0" dirty="0"/>
          </a:p>
        </p:txBody>
      </p:sp>
    </p:spTree>
    <p:extLst>
      <p:ext uri="{BB962C8B-B14F-4D97-AF65-F5344CB8AC3E}">
        <p14:creationId xmlns:p14="http://schemas.microsoft.com/office/powerpoint/2010/main" val="2338258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sz="4000" b="1" dirty="0"/>
              <a:t>CONCLUSIÓN: </a:t>
            </a:r>
          </a:p>
        </p:txBody>
      </p:sp>
      <p:sp>
        <p:nvSpPr>
          <p:cNvPr id="3" name="2 Marcador de contenido"/>
          <p:cNvSpPr>
            <a:spLocks noGrp="1"/>
          </p:cNvSpPr>
          <p:nvPr>
            <p:ph idx="1"/>
          </p:nvPr>
        </p:nvSpPr>
        <p:spPr>
          <a:xfrm>
            <a:off x="822960" y="1100628"/>
            <a:ext cx="7520940" cy="6864876"/>
          </a:xfrm>
        </p:spPr>
        <p:txBody>
          <a:bodyPr>
            <a:noAutofit/>
          </a:bodyPr>
          <a:lstStyle/>
          <a:p>
            <a:pPr algn="ctr"/>
            <a:r>
              <a:rPr lang="es-CO" sz="2400" b="0" dirty="0"/>
              <a:t> </a:t>
            </a:r>
            <a:r>
              <a:rPr lang="es-CO" sz="2400" b="0" dirty="0" smtClean="0"/>
              <a:t>  </a:t>
            </a:r>
          </a:p>
          <a:p>
            <a:pPr algn="ctr"/>
            <a:r>
              <a:rPr lang="es-CO" sz="2400" b="0" dirty="0" smtClean="0"/>
              <a:t> Si </a:t>
            </a:r>
            <a:r>
              <a:rPr lang="es-CO" sz="2400" b="0" dirty="0"/>
              <a:t>creemos que la iglesia </a:t>
            </a:r>
            <a:r>
              <a:rPr lang="es-CO" sz="2400" b="0" dirty="0" smtClean="0"/>
              <a:t>Adventista del Séptimo Día es </a:t>
            </a:r>
            <a:r>
              <a:rPr lang="es-CO" sz="2400" b="0" dirty="0"/>
              <a:t>la familia de Dios, entonces aquí no debiera haber diferencia por cuanto todos somos hermanos. </a:t>
            </a:r>
            <a:endParaRPr lang="es-CO" sz="2400" b="0" dirty="0" smtClean="0"/>
          </a:p>
          <a:p>
            <a:pPr algn="ctr"/>
            <a:r>
              <a:rPr lang="es-CO" sz="2400" b="0" dirty="0" smtClean="0"/>
              <a:t>La </a:t>
            </a:r>
            <a:r>
              <a:rPr lang="es-CO" sz="2400" b="0" dirty="0"/>
              <a:t>iglesia como familia de Dios es el único lugar donde todos somos hijos de un mismo Padre</a:t>
            </a:r>
            <a:r>
              <a:rPr lang="es-CO" sz="2400" b="0" dirty="0" smtClean="0"/>
              <a:t>.</a:t>
            </a:r>
          </a:p>
          <a:p>
            <a:pPr algn="ctr"/>
            <a:r>
              <a:rPr lang="es-CO" sz="2400" b="0" dirty="0"/>
              <a:t> </a:t>
            </a:r>
            <a:r>
              <a:rPr lang="es-CO" sz="2400" b="0" dirty="0" smtClean="0"/>
              <a:t>  </a:t>
            </a:r>
            <a:r>
              <a:rPr lang="es-CO" sz="2400" b="0" dirty="0" smtClean="0"/>
              <a:t> </a:t>
            </a:r>
          </a:p>
          <a:p>
            <a:pPr algn="ctr"/>
            <a:r>
              <a:rPr lang="es-CO" sz="2400" b="0" dirty="0" smtClean="0"/>
              <a:t>Por </a:t>
            </a:r>
            <a:r>
              <a:rPr lang="es-CO" sz="2400" b="0" dirty="0"/>
              <a:t>lo tanto, todos somos miembros de un mismo cuerpo. Todos participamos de la misma vida, pues por todos corre la misma sangre, es decir, la gracia de Dios que llevamos dentro desde el mismo momento que el Espíritu Santo mora en nosotros. </a:t>
            </a:r>
            <a:endParaRPr lang="es-CO" sz="2400" b="0" dirty="0" smtClean="0"/>
          </a:p>
        </p:txBody>
      </p:sp>
    </p:spTree>
    <p:extLst>
      <p:ext uri="{BB962C8B-B14F-4D97-AF65-F5344CB8AC3E}">
        <p14:creationId xmlns:p14="http://schemas.microsoft.com/office/powerpoint/2010/main" val="159891013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352928" cy="6192688"/>
          </a:xfrm>
        </p:spPr>
        <p:txBody>
          <a:bodyPr>
            <a:normAutofit lnSpcReduction="10000"/>
          </a:bodyPr>
          <a:lstStyle/>
          <a:p>
            <a:pPr algn="ctr"/>
            <a:r>
              <a:rPr lang="es-CO" dirty="0" smtClean="0"/>
              <a:t>      </a:t>
            </a:r>
            <a:r>
              <a:rPr lang="es-CO" sz="2800" dirty="0" smtClean="0"/>
              <a:t>Pero</a:t>
            </a:r>
            <a:r>
              <a:rPr lang="es-CO" sz="2800" dirty="0"/>
              <a:t>, ¿para qué nos quiere Dios como una familia? </a:t>
            </a:r>
            <a:endParaRPr lang="es-CO" sz="2800" dirty="0" smtClean="0"/>
          </a:p>
          <a:p>
            <a:pPr algn="ctr"/>
            <a:r>
              <a:rPr lang="es-CO" sz="2800" dirty="0" smtClean="0"/>
              <a:t>    </a:t>
            </a:r>
            <a:r>
              <a:rPr lang="es-CO" sz="2800" b="0" dirty="0" smtClean="0"/>
              <a:t>Para </a:t>
            </a:r>
            <a:r>
              <a:rPr lang="es-CO" sz="2800" b="0" dirty="0"/>
              <a:t>que seamos una </a:t>
            </a:r>
            <a:r>
              <a:rPr lang="es-CO" sz="2800" b="0" dirty="0" smtClean="0"/>
              <a:t>bendición para nuestra </a:t>
            </a:r>
            <a:r>
              <a:rPr lang="es-CO" sz="2800" b="0" dirty="0" smtClean="0"/>
              <a:t>familia literal, espiritual, </a:t>
            </a:r>
            <a:r>
              <a:rPr lang="es-CO" sz="2800" b="0" dirty="0" smtClean="0"/>
              <a:t>para nuestros amigos y vecinos. </a:t>
            </a:r>
          </a:p>
          <a:p>
            <a:pPr algn="ctr"/>
            <a:r>
              <a:rPr lang="es-CO" sz="2800" b="0" dirty="0" smtClean="0"/>
              <a:t>    Por tanto, la </a:t>
            </a:r>
            <a:r>
              <a:rPr lang="es-CO" sz="2800" b="0" dirty="0"/>
              <a:t>gente que está fuera de esta familia son “</a:t>
            </a:r>
            <a:r>
              <a:rPr lang="es-CO" sz="2800" b="0" u="sng" dirty="0"/>
              <a:t>huérfanos espirituales</a:t>
            </a:r>
            <a:r>
              <a:rPr lang="es-CO" sz="2800" b="0" dirty="0"/>
              <a:t>”. </a:t>
            </a:r>
            <a:r>
              <a:rPr lang="es-CO" sz="2800" b="0" dirty="0" smtClean="0"/>
              <a:t>Pero Dios </a:t>
            </a:r>
            <a:r>
              <a:rPr lang="es-CO" sz="2800" b="0" dirty="0"/>
              <a:t>los quiere hacer sus hijos y para que esto ocurra, los que estamos dentro debemos buscarlos </a:t>
            </a:r>
            <a:r>
              <a:rPr lang="es-CO" sz="2800" b="0" dirty="0" smtClean="0"/>
              <a:t>traerlos y todos darles </a:t>
            </a:r>
            <a:r>
              <a:rPr lang="es-CO" sz="2800" b="0" dirty="0"/>
              <a:t>la </a:t>
            </a:r>
            <a:r>
              <a:rPr lang="es-CO" sz="2800" b="0" dirty="0" smtClean="0"/>
              <a:t>bienvenida. </a:t>
            </a:r>
          </a:p>
          <a:p>
            <a:pPr algn="ctr"/>
            <a:r>
              <a:rPr lang="es-CO" sz="2800" dirty="0" smtClean="0"/>
              <a:t> La </a:t>
            </a:r>
            <a:r>
              <a:rPr lang="es-CO" sz="2800" dirty="0"/>
              <a:t>invitación de hoy es para que usted sea miembro de esta familia: “</a:t>
            </a:r>
            <a:r>
              <a:rPr lang="es-CO" sz="2800" dirty="0">
                <a:latin typeface="Agency FB" pitchFamily="34" charset="0"/>
              </a:rPr>
              <a:t>porque por medio de él los unos y los otros tenemos entrada por un mismo Espíritu al Padre</a:t>
            </a:r>
            <a:r>
              <a:rPr lang="es-CO" sz="2800" dirty="0"/>
              <a:t>” </a:t>
            </a:r>
            <a:r>
              <a:rPr lang="es-CO" sz="2800" dirty="0" smtClean="0">
                <a:solidFill>
                  <a:srgbClr val="FF0000"/>
                </a:solidFill>
              </a:rPr>
              <a:t>Efe.2: 18. </a:t>
            </a:r>
          </a:p>
          <a:p>
            <a:pPr algn="ctr"/>
            <a:r>
              <a:rPr lang="es-CO" sz="3000" dirty="0" smtClean="0">
                <a:solidFill>
                  <a:srgbClr val="002060"/>
                </a:solidFill>
              </a:rPr>
              <a:t>Que Dios  le bendiga en Cristo Jesús es mi oración. Amen.</a:t>
            </a:r>
            <a:endParaRPr lang="es-CO" sz="3000" dirty="0">
              <a:solidFill>
                <a:srgbClr val="002060"/>
              </a:solidFill>
            </a:endParaRPr>
          </a:p>
        </p:txBody>
      </p:sp>
    </p:spTree>
    <p:extLst>
      <p:ext uri="{BB962C8B-B14F-4D97-AF65-F5344CB8AC3E}">
        <p14:creationId xmlns:p14="http://schemas.microsoft.com/office/powerpoint/2010/main" val="41366683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80">
                                          <p:stCondLst>
                                            <p:cond delay="0"/>
                                          </p:stCondLst>
                                        </p:cTn>
                                        <p:tgtEl>
                                          <p:spTgt spid="3">
                                            <p:txEl>
                                              <p:pRg st="3" end="3"/>
                                            </p:txEl>
                                          </p:spTgt>
                                        </p:tgtEl>
                                      </p:cBhvr>
                                    </p:animEffect>
                                    <p:anim calcmode="lin" valueType="num">
                                      <p:cBhvr>
                                        <p:cTn id="2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3" end="3"/>
                                            </p:txEl>
                                          </p:spTgt>
                                        </p:tgtEl>
                                      </p:cBhvr>
                                      <p:to x="100000" y="60000"/>
                                    </p:animScale>
                                    <p:animScale>
                                      <p:cBhvr>
                                        <p:cTn id="28" dur="166" decel="50000">
                                          <p:stCondLst>
                                            <p:cond delay="676"/>
                                          </p:stCondLst>
                                        </p:cTn>
                                        <p:tgtEl>
                                          <p:spTgt spid="3">
                                            <p:txEl>
                                              <p:pRg st="3" end="3"/>
                                            </p:txEl>
                                          </p:spTgt>
                                        </p:tgtEl>
                                      </p:cBhvr>
                                      <p:to x="100000" y="100000"/>
                                    </p:animScale>
                                    <p:animScale>
                                      <p:cBhvr>
                                        <p:cTn id="29" dur="26">
                                          <p:stCondLst>
                                            <p:cond delay="1312"/>
                                          </p:stCondLst>
                                        </p:cTn>
                                        <p:tgtEl>
                                          <p:spTgt spid="3">
                                            <p:txEl>
                                              <p:pRg st="3" end="3"/>
                                            </p:txEl>
                                          </p:spTgt>
                                        </p:tgtEl>
                                      </p:cBhvr>
                                      <p:to x="100000" y="80000"/>
                                    </p:animScale>
                                    <p:animScale>
                                      <p:cBhvr>
                                        <p:cTn id="30" dur="166" decel="50000">
                                          <p:stCondLst>
                                            <p:cond delay="1338"/>
                                          </p:stCondLst>
                                        </p:cTn>
                                        <p:tgtEl>
                                          <p:spTgt spid="3">
                                            <p:txEl>
                                              <p:pRg st="3" end="3"/>
                                            </p:txEl>
                                          </p:spTgt>
                                        </p:tgtEl>
                                      </p:cBhvr>
                                      <p:to x="100000" y="100000"/>
                                    </p:animScale>
                                    <p:animScale>
                                      <p:cBhvr>
                                        <p:cTn id="31" dur="26">
                                          <p:stCondLst>
                                            <p:cond delay="1642"/>
                                          </p:stCondLst>
                                        </p:cTn>
                                        <p:tgtEl>
                                          <p:spTgt spid="3">
                                            <p:txEl>
                                              <p:pRg st="3" end="3"/>
                                            </p:txEl>
                                          </p:spTgt>
                                        </p:tgtEl>
                                      </p:cBhvr>
                                      <p:to x="100000" y="90000"/>
                                    </p:animScale>
                                    <p:animScale>
                                      <p:cBhvr>
                                        <p:cTn id="32" dur="166" decel="50000">
                                          <p:stCondLst>
                                            <p:cond delay="1668"/>
                                          </p:stCondLst>
                                        </p:cTn>
                                        <p:tgtEl>
                                          <p:spTgt spid="3">
                                            <p:txEl>
                                              <p:pRg st="3" end="3"/>
                                            </p:txEl>
                                          </p:spTgt>
                                        </p:tgtEl>
                                      </p:cBhvr>
                                      <p:to x="100000" y="100000"/>
                                    </p:animScale>
                                    <p:animScale>
                                      <p:cBhvr>
                                        <p:cTn id="33" dur="26">
                                          <p:stCondLst>
                                            <p:cond delay="1808"/>
                                          </p:stCondLst>
                                        </p:cTn>
                                        <p:tgtEl>
                                          <p:spTgt spid="3">
                                            <p:txEl>
                                              <p:pRg st="3" end="3"/>
                                            </p:txEl>
                                          </p:spTgt>
                                        </p:tgtEl>
                                      </p:cBhvr>
                                      <p:to x="100000" y="95000"/>
                                    </p:animScale>
                                    <p:animScale>
                                      <p:cBhvr>
                                        <p:cTn id="34" dur="166" decel="50000">
                                          <p:stCondLst>
                                            <p:cond delay="1834"/>
                                          </p:stCondLst>
                                        </p:cTn>
                                        <p:tgtEl>
                                          <p:spTgt spid="3">
                                            <p:txEl>
                                              <p:pRg st="3" end="3"/>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80">
                                          <p:stCondLst>
                                            <p:cond delay="0"/>
                                          </p:stCondLst>
                                        </p:cTn>
                                        <p:tgtEl>
                                          <p:spTgt spid="3">
                                            <p:txEl>
                                              <p:pRg st="4" end="4"/>
                                            </p:txEl>
                                          </p:spTgt>
                                        </p:tgtEl>
                                      </p:cBhvr>
                                    </p:animEffect>
                                    <p:anim calcmode="lin" valueType="num">
                                      <p:cBhvr>
                                        <p:cTn id="3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4" end="4"/>
                                            </p:txEl>
                                          </p:spTgt>
                                        </p:tgtEl>
                                      </p:cBhvr>
                                      <p:to x="100000" y="60000"/>
                                    </p:animScale>
                                    <p:animScale>
                                      <p:cBhvr>
                                        <p:cTn id="44" dur="166" decel="50000">
                                          <p:stCondLst>
                                            <p:cond delay="676"/>
                                          </p:stCondLst>
                                        </p:cTn>
                                        <p:tgtEl>
                                          <p:spTgt spid="3">
                                            <p:txEl>
                                              <p:pRg st="4" end="4"/>
                                            </p:txEl>
                                          </p:spTgt>
                                        </p:tgtEl>
                                      </p:cBhvr>
                                      <p:to x="100000" y="100000"/>
                                    </p:animScale>
                                    <p:animScale>
                                      <p:cBhvr>
                                        <p:cTn id="45" dur="26">
                                          <p:stCondLst>
                                            <p:cond delay="1312"/>
                                          </p:stCondLst>
                                        </p:cTn>
                                        <p:tgtEl>
                                          <p:spTgt spid="3">
                                            <p:txEl>
                                              <p:pRg st="4" end="4"/>
                                            </p:txEl>
                                          </p:spTgt>
                                        </p:tgtEl>
                                      </p:cBhvr>
                                      <p:to x="100000" y="80000"/>
                                    </p:animScale>
                                    <p:animScale>
                                      <p:cBhvr>
                                        <p:cTn id="46" dur="166" decel="50000">
                                          <p:stCondLst>
                                            <p:cond delay="1338"/>
                                          </p:stCondLst>
                                        </p:cTn>
                                        <p:tgtEl>
                                          <p:spTgt spid="3">
                                            <p:txEl>
                                              <p:pRg st="4" end="4"/>
                                            </p:txEl>
                                          </p:spTgt>
                                        </p:tgtEl>
                                      </p:cBhvr>
                                      <p:to x="100000" y="100000"/>
                                    </p:animScale>
                                    <p:animScale>
                                      <p:cBhvr>
                                        <p:cTn id="47" dur="26">
                                          <p:stCondLst>
                                            <p:cond delay="1642"/>
                                          </p:stCondLst>
                                        </p:cTn>
                                        <p:tgtEl>
                                          <p:spTgt spid="3">
                                            <p:txEl>
                                              <p:pRg st="4" end="4"/>
                                            </p:txEl>
                                          </p:spTgt>
                                        </p:tgtEl>
                                      </p:cBhvr>
                                      <p:to x="100000" y="90000"/>
                                    </p:animScale>
                                    <p:animScale>
                                      <p:cBhvr>
                                        <p:cTn id="48" dur="166" decel="50000">
                                          <p:stCondLst>
                                            <p:cond delay="1668"/>
                                          </p:stCondLst>
                                        </p:cTn>
                                        <p:tgtEl>
                                          <p:spTgt spid="3">
                                            <p:txEl>
                                              <p:pRg st="4" end="4"/>
                                            </p:txEl>
                                          </p:spTgt>
                                        </p:tgtEl>
                                      </p:cBhvr>
                                      <p:to x="100000" y="100000"/>
                                    </p:animScale>
                                    <p:animScale>
                                      <p:cBhvr>
                                        <p:cTn id="49" dur="26">
                                          <p:stCondLst>
                                            <p:cond delay="1808"/>
                                          </p:stCondLst>
                                        </p:cTn>
                                        <p:tgtEl>
                                          <p:spTgt spid="3">
                                            <p:txEl>
                                              <p:pRg st="4" end="4"/>
                                            </p:txEl>
                                          </p:spTgt>
                                        </p:tgtEl>
                                      </p:cBhvr>
                                      <p:to x="100000" y="95000"/>
                                    </p:animScale>
                                    <p:animScale>
                                      <p:cBhvr>
                                        <p:cTn id="5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Ángulos">
  <a:themeElements>
    <a:clrScheme name="Ángulo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Ángulo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Á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486</TotalTime>
  <Words>2380</Words>
  <Application>Microsoft Office PowerPoint</Application>
  <PresentationFormat>Presentación en pantalla (4:3)</PresentationFormat>
  <Paragraphs>103</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Ángulos</vt:lpstr>
      <vt:lpstr>MIEMBROS DE LA FAMILIA DE DIOS</vt:lpstr>
      <vt:lpstr>INTRODUCCIÓN: </vt:lpstr>
      <vt:lpstr>Presentación de PowerPoint</vt:lpstr>
      <vt:lpstr>Presentación de PowerPoint</vt:lpstr>
      <vt:lpstr>Presentación de PowerPoint</vt:lpstr>
      <vt:lpstr>¿Qué sucede con las iglesias que tienen estas dos características?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IGLESIA COMO FAMILIA NOS PROVEE DE ACEPTACION ESPIRITUAL </vt:lpstr>
      <vt:lpstr>Presentación de PowerPoint</vt:lpstr>
      <vt:lpstr>CONCLUSIÓN: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MIEMBROS DE LA FAMILIA DE DIOS</dc:title>
  <dc:creator>FAMILIA FIERRO CH</dc:creator>
  <cp:lastModifiedBy>FAMILIA FIERRO CH</cp:lastModifiedBy>
  <cp:revision>80</cp:revision>
  <dcterms:created xsi:type="dcterms:W3CDTF">2013-11-13T10:02:56Z</dcterms:created>
  <dcterms:modified xsi:type="dcterms:W3CDTF">2014-04-29T22:14:18Z</dcterms:modified>
</cp:coreProperties>
</file>